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13" r:id="rId3"/>
    <p:sldId id="409" r:id="rId4"/>
    <p:sldId id="406" r:id="rId5"/>
    <p:sldId id="411" r:id="rId6"/>
    <p:sldId id="401" r:id="rId7"/>
    <p:sldId id="414" r:id="rId8"/>
    <p:sldId id="402" r:id="rId9"/>
    <p:sldId id="415" r:id="rId10"/>
    <p:sldId id="412" r:id="rId11"/>
  </p:sldIdLst>
  <p:sldSz cx="9144000" cy="6858000" type="screen4x3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cole Mason" initials="NM" lastIdx="5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3300"/>
    <a:srgbClr val="003399"/>
    <a:srgbClr val="003300"/>
    <a:srgbClr val="001E00"/>
    <a:srgbClr val="0033CC"/>
    <a:srgbClr val="3399FF"/>
    <a:srgbClr val="99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5471" autoAdjust="0"/>
  </p:normalViewPr>
  <p:slideViewPr>
    <p:cSldViewPr>
      <p:cViewPr>
        <p:scale>
          <a:sx n="60" d="100"/>
          <a:sy n="60" d="100"/>
        </p:scale>
        <p:origin x="-1656" y="-5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75D49-4D99-4BC5-96EE-63A00085BCFA}" type="datetimeFigureOut">
              <a:rPr lang="ko-KR" altLang="en-US" smtClean="0"/>
              <a:pPr/>
              <a:t>8/15/16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8335D-BB1E-46EC-A484-1C3603E3A1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483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4E97F-C5EB-43A1-9584-3CEE9315971E}" type="datetimeFigureOut">
              <a:rPr lang="ko-KR" altLang="en-US" smtClean="0"/>
              <a:pPr/>
              <a:t>8/15/16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8932C-C5D2-4B91-8B95-E1869072E4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8418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8932C-C5D2-4B91-8B95-E1869072E4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1387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8932C-C5D2-4B91-8B95-E1869072E4D6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6898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8932C-C5D2-4B91-8B95-E1869072E4D6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6898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8932C-C5D2-4B91-8B95-E1869072E4D6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6898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8932C-C5D2-4B91-8B95-E1869072E4D6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6898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68932C-C5D2-4B91-8B95-E1869072E4D6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0046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</p:spPr>
        <p:txBody>
          <a:bodyPr/>
          <a:lstStyle/>
          <a:p>
            <a:fld id="{25B12363-44EE-4DAD-A2D3-1FD2E82BADE9}" type="datetime1">
              <a:rPr lang="ko-KR" altLang="en-US" smtClean="0"/>
              <a:pPr/>
              <a:t>8/15/16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</p:spPr>
        <p:txBody>
          <a:bodyPr/>
          <a:lstStyle/>
          <a:p>
            <a:endParaRPr lang="ko-KR" altLang="en-US"/>
          </a:p>
        </p:txBody>
      </p:sp>
      <p:pic>
        <p:nvPicPr>
          <p:cNvPr id="27" name="Picture 5" descr="cover-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3022600"/>
            <a:ext cx="9144000" cy="3905250"/>
          </a:xfrm>
          <a:prstGeom prst="rect">
            <a:avLst/>
          </a:prstGeom>
          <a:noFill/>
        </p:spPr>
      </p:pic>
      <p:pic>
        <p:nvPicPr>
          <p:cNvPr id="28" name="Picture 6" descr="cover-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8" y="2967038"/>
            <a:ext cx="9144000" cy="3905250"/>
          </a:xfrm>
          <a:prstGeom prst="rect">
            <a:avLst/>
          </a:prstGeom>
          <a:noFill/>
        </p:spPr>
      </p:pic>
      <p:sp>
        <p:nvSpPr>
          <p:cNvPr id="33" name="직사각형 32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rgbClr val="001E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FEB5-87FC-4B80-B319-146D3E570B48}" type="datetime1">
              <a:rPr lang="ko-KR" altLang="en-US" smtClean="0"/>
              <a:pPr/>
              <a:t>8/15/16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830888" y="6509971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  <a:latin typeface="-2002" pitchFamily="18" charset="-127"/>
                <a:ea typeface="-2002" pitchFamily="18" charset="-127"/>
              </a:defRPr>
            </a:lvl1pPr>
          </a:lstStyle>
          <a:p>
            <a:fld id="{2311535D-E6FC-45FB-B7E6-12CDF1D9813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2" name="Group 22"/>
          <p:cNvGrpSpPr>
            <a:grpSpLocks/>
          </p:cNvGrpSpPr>
          <p:nvPr userDrawn="1"/>
        </p:nvGrpSpPr>
        <p:grpSpPr bwMode="auto">
          <a:xfrm>
            <a:off x="467544" y="620688"/>
            <a:ext cx="8677536" cy="88900"/>
            <a:chOff x="172" y="345"/>
            <a:chExt cx="6068" cy="86"/>
          </a:xfrm>
        </p:grpSpPr>
        <p:sp>
          <p:nvSpPr>
            <p:cNvPr id="16" name="AutoShape 13"/>
            <p:cNvSpPr>
              <a:spLocks noChangeArrowheads="1"/>
            </p:cNvSpPr>
            <p:nvPr userDrawn="1"/>
          </p:nvSpPr>
          <p:spPr bwMode="auto">
            <a:xfrm>
              <a:off x="172" y="347"/>
              <a:ext cx="6068" cy="84"/>
            </a:xfrm>
            <a:prstGeom prst="roundRect">
              <a:avLst>
                <a:gd name="adj" fmla="val 50000"/>
              </a:avLst>
            </a:prstGeom>
            <a:solidFill>
              <a:srgbClr val="339966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7" name="Rectangle 21"/>
            <p:cNvSpPr>
              <a:spLocks noChangeArrowheads="1"/>
            </p:cNvSpPr>
            <p:nvPr userDrawn="1"/>
          </p:nvSpPr>
          <p:spPr bwMode="auto">
            <a:xfrm>
              <a:off x="6097" y="347"/>
              <a:ext cx="143" cy="84"/>
            </a:xfrm>
            <a:prstGeom prst="rect">
              <a:avLst/>
            </a:prstGeom>
            <a:solidFill>
              <a:srgbClr val="339966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auto">
            <a:xfrm>
              <a:off x="5372" y="345"/>
              <a:ext cx="144" cy="86"/>
            </a:xfrm>
            <a:prstGeom prst="rect">
              <a:avLst/>
            </a:prstGeom>
            <a:solidFill>
              <a:srgbClr val="DDDDDD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auto">
            <a:xfrm>
              <a:off x="5629" y="347"/>
              <a:ext cx="85" cy="84"/>
            </a:xfrm>
            <a:prstGeom prst="rect">
              <a:avLst/>
            </a:prstGeom>
            <a:solidFill>
              <a:srgbClr val="DDDDDD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auto">
            <a:xfrm>
              <a:off x="5799" y="347"/>
              <a:ext cx="69" cy="84"/>
            </a:xfrm>
            <a:prstGeom prst="rect">
              <a:avLst/>
            </a:prstGeom>
            <a:solidFill>
              <a:srgbClr val="DDDDDD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auto">
            <a:xfrm>
              <a:off x="5913" y="347"/>
              <a:ext cx="41" cy="84"/>
            </a:xfrm>
            <a:prstGeom prst="rect">
              <a:avLst/>
            </a:prstGeom>
            <a:solidFill>
              <a:srgbClr val="DDDDDD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auto">
            <a:xfrm>
              <a:off x="5985" y="347"/>
              <a:ext cx="27" cy="84"/>
            </a:xfrm>
            <a:prstGeom prst="rect">
              <a:avLst/>
            </a:prstGeom>
            <a:solidFill>
              <a:srgbClr val="DDDDDD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ko-K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굴림" pitchFamily="50" charset="-127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B9C9-F625-407A-86EB-6F3635112795}" type="datetime1">
              <a:rPr lang="ko-KR" altLang="en-US" smtClean="0"/>
              <a:pPr/>
              <a:t>8/15/16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날짜 개체 틀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FFEB5-87FC-4B80-B319-146D3E570B48}" type="datetime1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8/15/16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830888" y="6509971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  <a:latin typeface="-2002" pitchFamily="18" charset="-127"/>
                <a:ea typeface="-2002" pitchFamily="18" charset="-127"/>
              </a:defRPr>
            </a:lvl1pPr>
          </a:lstStyle>
          <a:p>
            <a:fld id="{2311535D-E6FC-45FB-B7E6-12CDF1D9813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1B9C9-F625-407A-86EB-6F3635112795}" type="datetime1">
              <a:rPr lang="ko-KR" altLang="en-US" smtClean="0"/>
              <a:pPr/>
              <a:t>8/15/16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.bin"/><Relationship Id="rId12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Relationship Id="rId4" Type="http://schemas.openxmlformats.org/officeDocument/2006/relationships/image" Target="../media/image4.png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gif"/><Relationship Id="rId10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11.jpeg"/><Relationship Id="rId5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</p:spPr>
        <p:txBody>
          <a:bodyPr/>
          <a:lstStyle/>
          <a:p>
            <a:endParaRPr lang="ko-KR" altLang="en-US"/>
          </a:p>
        </p:txBody>
      </p:sp>
      <p:pic>
        <p:nvPicPr>
          <p:cNvPr id="29" name="Picture 4" descr="cover-4"/>
          <p:cNvPicPr>
            <a:picLocks noChangeAspect="1" noChangeArrowheads="1"/>
          </p:cNvPicPr>
          <p:nvPr/>
        </p:nvPicPr>
        <p:blipFill>
          <a:blip r:embed="rId4" cstate="print"/>
          <a:srcRect b="19025"/>
          <a:stretch>
            <a:fillRect/>
          </a:stretch>
        </p:blipFill>
        <p:spPr bwMode="auto">
          <a:xfrm>
            <a:off x="1588" y="3262313"/>
            <a:ext cx="9144000" cy="3162300"/>
          </a:xfrm>
          <a:prstGeom prst="rect">
            <a:avLst/>
          </a:prstGeom>
          <a:noFill/>
        </p:spPr>
      </p:pic>
      <p:pic>
        <p:nvPicPr>
          <p:cNvPr id="30" name="Picture 5" descr="cover-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8" y="3022600"/>
            <a:ext cx="9144000" cy="3905250"/>
          </a:xfrm>
          <a:prstGeom prst="rect">
            <a:avLst/>
          </a:prstGeom>
          <a:noFill/>
        </p:spPr>
      </p:pic>
      <p:pic>
        <p:nvPicPr>
          <p:cNvPr id="31" name="Picture 6" descr="cover-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88" y="2967038"/>
            <a:ext cx="9144000" cy="3905250"/>
          </a:xfrm>
          <a:prstGeom prst="rect">
            <a:avLst/>
          </a:prstGeom>
          <a:noFill/>
        </p:spPr>
      </p:pic>
      <p:pic>
        <p:nvPicPr>
          <p:cNvPr id="32" name="Picture 7" descr="그림1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3">
                <a:tint val="45000"/>
                <a:satMod val="400000"/>
              </a:schemeClr>
            </a:duotone>
            <a:lum contrast="20000"/>
          </a:blip>
          <a:srcRect/>
          <a:stretch>
            <a:fillRect/>
          </a:stretch>
        </p:blipFill>
        <p:spPr bwMode="auto">
          <a:xfrm>
            <a:off x="1588" y="2967038"/>
            <a:ext cx="9142412" cy="3905250"/>
          </a:xfrm>
          <a:prstGeom prst="rect">
            <a:avLst/>
          </a:prstGeom>
          <a:noFill/>
        </p:spPr>
      </p:pic>
      <p:pic>
        <p:nvPicPr>
          <p:cNvPr id="33" name="Picture 8" descr="그림3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lum contrast="10000"/>
          </a:blip>
          <a:stretch>
            <a:fillRect/>
          </a:stretch>
        </p:blipFill>
        <p:spPr bwMode="auto">
          <a:xfrm>
            <a:off x="0" y="2944239"/>
            <a:ext cx="9142858" cy="390476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직사각형 19"/>
          <p:cNvSpPr/>
          <p:nvPr/>
        </p:nvSpPr>
        <p:spPr>
          <a:xfrm>
            <a:off x="78573" y="1899990"/>
            <a:ext cx="89652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3600" b="1" cap="none" spc="50" dirty="0" smtClean="0">
                <a:ln w="11430"/>
                <a:solidFill>
                  <a:srgbClr val="002060"/>
                </a:solidFill>
                <a:latin typeface="Arial"/>
                <a:cs typeface="Arial"/>
              </a:rPr>
              <a:t>Sustainable Intensification in </a:t>
            </a:r>
            <a:r>
              <a:rPr lang="en-US" altLang="ko-KR" sz="3600" b="1" spc="50" dirty="0" smtClean="0">
                <a:ln w="11430"/>
                <a:solidFill>
                  <a:srgbClr val="002060"/>
                </a:solidFill>
                <a:latin typeface="Arial"/>
                <a:cs typeface="Arial"/>
              </a:rPr>
              <a:t>Tanzania:</a:t>
            </a:r>
            <a:endParaRPr lang="en-US" altLang="ko-KR" sz="3600" b="1" cap="none" spc="50" dirty="0" smtClean="0">
              <a:ln w="11430"/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0" y="2564904"/>
            <a:ext cx="91440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800" b="1" spc="50" dirty="0" smtClean="0">
                <a:ln w="11430"/>
                <a:solidFill>
                  <a:srgbClr val="006600"/>
                </a:solidFill>
              </a:rPr>
              <a:t>Is it occurring among smallholder maize growers and what are the nutrition effects?</a:t>
            </a:r>
            <a:endParaRPr lang="en-US" altLang="ko-KR" sz="2800" b="1" cap="none" spc="50" dirty="0" smtClean="0">
              <a:ln w="11430"/>
              <a:solidFill>
                <a:srgbClr val="006600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4932040" y="5157192"/>
            <a:ext cx="28400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800" b="1" spc="50" dirty="0" smtClean="0">
                <a:ln w="11430"/>
                <a:solidFill>
                  <a:schemeClr val="tx2">
                    <a:lumMod val="50000"/>
                  </a:schemeClr>
                </a:solidFill>
              </a:rPr>
              <a:t>Jongwoo Kim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3707904" y="5661248"/>
            <a:ext cx="511256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200" b="1" spc="50" dirty="0" smtClean="0">
                <a:ln w="11430"/>
              </a:rPr>
              <a:t>08. 08. 2016</a:t>
            </a:r>
          </a:p>
          <a:p>
            <a:pPr algn="ctr"/>
            <a:r>
              <a:rPr lang="en-US" altLang="ko-KR" sz="2200" b="1" spc="50" dirty="0" smtClean="0">
                <a:ln w="11430"/>
              </a:rPr>
              <a:t>East Africa Learning Lab Meeting</a:t>
            </a:r>
            <a:endParaRPr lang="en-US" altLang="ko-KR" sz="2200" b="1" spc="50" dirty="0">
              <a:ln w="11430"/>
            </a:endParaRPr>
          </a:p>
          <a:p>
            <a:pPr algn="ctr"/>
            <a:r>
              <a:rPr lang="en-US" altLang="ko-KR" sz="2200" b="1" spc="50" dirty="0" smtClean="0">
                <a:ln w="11430"/>
              </a:rPr>
              <a:t>MSU</a:t>
            </a:r>
          </a:p>
        </p:txBody>
      </p:sp>
      <p:pic>
        <p:nvPicPr>
          <p:cNvPr id="13" name="그림 12" descr="MSU-Wordmark-White-120-pxls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11560" y="162260"/>
            <a:ext cx="1409029" cy="314412"/>
          </a:xfrm>
          <a:prstGeom prst="rect">
            <a:avLst/>
          </a:prstGeom>
        </p:spPr>
      </p:pic>
      <p:pic>
        <p:nvPicPr>
          <p:cNvPr id="14" name="그림 13" descr="Spartan-helmet-White-150-pxls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3754" y="44624"/>
            <a:ext cx="432048" cy="497856"/>
          </a:xfrm>
          <a:prstGeom prst="rect">
            <a:avLst/>
          </a:prstGeom>
        </p:spPr>
      </p:pic>
      <p:sp>
        <p:nvSpPr>
          <p:cNvPr id="15" name="직사각형 14"/>
          <p:cNvSpPr/>
          <p:nvPr/>
        </p:nvSpPr>
        <p:spPr>
          <a:xfrm>
            <a:off x="6376903" y="-15509"/>
            <a:ext cx="282410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chemeClr val="bg1"/>
                </a:solidFill>
                <a:latin typeface="Calibri" pitchFamily="34" charset="0"/>
                <a:ea typeface="Cambria Math" pitchFamily="18" charset="0"/>
                <a:cs typeface="Arial Unicode MS" pitchFamily="50" charset="-127"/>
              </a:rPr>
              <a:t>Department of Agricultural,</a:t>
            </a:r>
          </a:p>
          <a:p>
            <a:r>
              <a:rPr lang="en-US" altLang="ko-KR" sz="1600" b="1" dirty="0" smtClean="0">
                <a:solidFill>
                  <a:schemeClr val="bg1"/>
                </a:solidFill>
                <a:latin typeface="Calibri" pitchFamily="34" charset="0"/>
                <a:ea typeface="Cambria Math" pitchFamily="18" charset="0"/>
                <a:cs typeface="Arial Unicode MS" pitchFamily="50" charset="-127"/>
              </a:rPr>
              <a:t>Food, and Resource Economics</a:t>
            </a:r>
          </a:p>
        </p:txBody>
      </p:sp>
      <p:graphicFrame>
        <p:nvGraphicFramePr>
          <p:cNvPr id="21" name="개체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수식" r:id="rId11" imgW="113956" imgH="215801" progId="Equation.3">
                  <p:embed/>
                </p:oleObj>
              </mc:Choice>
              <mc:Fallback>
                <p:oleObj name="수식" r:id="rId11" imgW="113956" imgH="215801" progId="Equation.3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z="1600" dirty="0" smtClean="0">
                <a:latin typeface="Calibri" pitchFamily="34" charset="0"/>
              </a:rPr>
              <a:t>10</a:t>
            </a:r>
            <a:endParaRPr lang="ko-KR" altLang="en-US" sz="1600" dirty="0">
              <a:latin typeface="Calibri" pitchFamily="34" charset="0"/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539552" y="836712"/>
            <a:ext cx="8352928" cy="5688632"/>
          </a:xfrm>
          <a:prstGeom prst="roundRect">
            <a:avLst>
              <a:gd name="adj" fmla="val 278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683568" y="908720"/>
            <a:ext cx="8048961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6600" b="1" cap="none" spc="50" dirty="0" smtClean="0">
                <a:ln w="11430"/>
                <a:solidFill>
                  <a:srgbClr val="002060"/>
                </a:solidFill>
              </a:rPr>
              <a:t>Thank you!</a:t>
            </a:r>
          </a:p>
          <a:p>
            <a:pPr algn="ctr"/>
            <a:r>
              <a:rPr lang="en-US" altLang="ko-KR" sz="6600" b="1" spc="50" dirty="0" smtClean="0">
                <a:ln w="11430"/>
                <a:solidFill>
                  <a:srgbClr val="002060"/>
                </a:solidFill>
              </a:rPr>
              <a:t>Questions and </a:t>
            </a:r>
          </a:p>
          <a:p>
            <a:pPr algn="ctr"/>
            <a:r>
              <a:rPr lang="en-US" altLang="ko-KR" sz="6600" b="1" spc="50" dirty="0" smtClean="0">
                <a:ln w="11430"/>
                <a:solidFill>
                  <a:srgbClr val="002060"/>
                </a:solidFill>
              </a:rPr>
              <a:t>feedback welcome!</a:t>
            </a:r>
            <a:endParaRPr lang="en-US" altLang="ko-KR" sz="6600" b="1" cap="none" spc="50" dirty="0">
              <a:ln w="11430"/>
              <a:solidFill>
                <a:srgbClr val="002060"/>
              </a:solidFill>
            </a:endParaRPr>
          </a:p>
        </p:txBody>
      </p:sp>
      <p:pic>
        <p:nvPicPr>
          <p:cNvPr id="5" name="Picture 4" descr="MSU-Wordmark-Green-CMYK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837" y="5589240"/>
            <a:ext cx="2476499" cy="825500"/>
          </a:xfrm>
          <a:prstGeom prst="rect">
            <a:avLst/>
          </a:prstGeom>
        </p:spPr>
      </p:pic>
      <p:pic>
        <p:nvPicPr>
          <p:cNvPr id="6" name="Picture 5" descr="Horizontal_RGB_600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858" y="5498886"/>
            <a:ext cx="2372451" cy="9158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202" y="5632402"/>
            <a:ext cx="809895" cy="68651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83568" y="4797152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This </a:t>
            </a:r>
            <a:r>
              <a:rPr lang="en-US" dirty="0"/>
              <a:t>research </a:t>
            </a:r>
            <a:r>
              <a:rPr lang="en-US" dirty="0" smtClean="0"/>
              <a:t>is supported </a:t>
            </a:r>
            <a:r>
              <a:rPr lang="en-US" dirty="0"/>
              <a:t>by </a:t>
            </a:r>
            <a:r>
              <a:rPr lang="en-US" dirty="0" smtClean="0"/>
              <a:t>the Sustainable </a:t>
            </a:r>
            <a:r>
              <a:rPr lang="en-US" dirty="0"/>
              <a:t>I</a:t>
            </a:r>
            <a:r>
              <a:rPr lang="en-US" dirty="0" smtClean="0"/>
              <a:t>ntensification Innovation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Lab through funding from the U.S. Agency for I</a:t>
            </a:r>
            <a:r>
              <a:rPr lang="en-US" dirty="0" smtClean="0"/>
              <a:t>nternational </a:t>
            </a:r>
            <a:r>
              <a:rPr lang="en-US" dirty="0"/>
              <a:t>Development.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535D-E6FC-45FB-B7E6-12CDF1D9813F}" type="slidenum">
              <a:rPr lang="ko-KR" altLang="en-US" sz="1600" smtClean="0">
                <a:latin typeface="Calibri" pitchFamily="34" charset="0"/>
              </a:rPr>
              <a:pPr/>
              <a:t>2</a:t>
            </a:fld>
            <a:endParaRPr lang="ko-KR" altLang="en-US" sz="1600" dirty="0">
              <a:latin typeface="Calibri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23180" y="221511"/>
            <a:ext cx="8369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휴먼모음T" pitchFamily="18" charset="-127"/>
              </a:rPr>
              <a:t>I. Introduction</a:t>
            </a:r>
            <a:endParaRPr kumimoji="1" lang="ko-KR" sz="28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휴먼모음T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539552" y="1340768"/>
            <a:ext cx="8352928" cy="5184576"/>
          </a:xfrm>
          <a:prstGeom prst="roundRect">
            <a:avLst>
              <a:gd name="adj" fmla="val 278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683568" y="1722288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altLang="ko-KR" sz="2200" b="1" dirty="0" smtClean="0">
                <a:latin typeface="Calibri" pitchFamily="34" charset="0"/>
                <a:ea typeface="-2002" pitchFamily="18" charset="-127"/>
                <a:cs typeface="Aharoni" pitchFamily="2" charset="-79"/>
              </a:rPr>
              <a:t>Determinants of adoption of technologies that have potential to contribute to SI of maize production (focus on Tanzania)</a:t>
            </a:r>
          </a:p>
          <a:p>
            <a:pPr marL="457200" indent="-457200"/>
            <a:endParaRPr lang="en-US" altLang="ko-KR" sz="2000" b="1" dirty="0" smtClean="0">
              <a:latin typeface="Calibri" pitchFamily="34" charset="0"/>
              <a:ea typeface="-2002" pitchFamily="18" charset="-127"/>
              <a:cs typeface="Aharoni" pitchFamily="2" charset="-79"/>
            </a:endParaRPr>
          </a:p>
          <a:p>
            <a:pPr marL="725488" lvl="1" indent="-268288"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E.g., using organic and inorganic fertilizer on the same plot </a:t>
            </a:r>
          </a:p>
          <a:p>
            <a:pPr marL="725488" lvl="1" indent="-268288"/>
            <a:r>
              <a:rPr lang="en-US" altLang="ko-KR" sz="2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     henceforth, “SI practices” (SIPs)</a:t>
            </a:r>
          </a:p>
          <a:p>
            <a:pPr marL="725488" lvl="1" indent="-268288">
              <a:buFont typeface="Wingdings" pitchFamily="2" charset="2"/>
              <a:buChar char="ü"/>
            </a:pPr>
            <a:endParaRPr lang="en-US" altLang="ko-KR" sz="2000" dirty="0" smtClean="0">
              <a:solidFill>
                <a:srgbClr val="663300"/>
              </a:solidFill>
              <a:latin typeface="Calibri" pitchFamily="34" charset="0"/>
              <a:ea typeface="-2002" pitchFamily="18" charset="-127"/>
              <a:cs typeface="Aharoni" pitchFamily="2" charset="-79"/>
            </a:endParaRPr>
          </a:p>
          <a:p>
            <a:pPr marL="725488" lvl="1" indent="-268288"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Little known about factors affecting adoption of SIPs in SSA</a:t>
            </a:r>
          </a:p>
          <a:p>
            <a:pPr marL="725488" lvl="1" indent="-268288">
              <a:buFont typeface="Wingdings" pitchFamily="2" charset="2"/>
              <a:buChar char="ü"/>
            </a:pPr>
            <a:endParaRPr lang="en-US" altLang="ko-KR" sz="2000" dirty="0" smtClean="0">
              <a:solidFill>
                <a:srgbClr val="663300"/>
              </a:solidFill>
              <a:latin typeface="Calibri" pitchFamily="34" charset="0"/>
              <a:ea typeface="-2002" pitchFamily="18" charset="-127"/>
              <a:cs typeface="Aharoni" pitchFamily="2" charset="-79"/>
            </a:endParaRPr>
          </a:p>
          <a:p>
            <a:pPr marL="725488" lvl="1" indent="-268288"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Why do we observe low adoption rates of SIPs in Tanzania?</a:t>
            </a:r>
          </a:p>
          <a:p>
            <a:pPr marL="725488" lvl="1" indent="-268288">
              <a:buFont typeface="Wingdings" pitchFamily="2" charset="2"/>
              <a:buChar char="ü"/>
            </a:pPr>
            <a:endParaRPr lang="en-US" altLang="ko-KR" sz="2000" dirty="0" smtClean="0">
              <a:solidFill>
                <a:srgbClr val="663300"/>
              </a:solidFill>
              <a:latin typeface="Calibri" pitchFamily="34" charset="0"/>
              <a:ea typeface="-2002" pitchFamily="18" charset="-127"/>
              <a:cs typeface="Aharoni" pitchFamily="2" charset="-79"/>
            </a:endParaRPr>
          </a:p>
          <a:p>
            <a:pPr marL="725488" lvl="1" indent="-268288"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Which factors prevent farmers from adopting SIPs? </a:t>
            </a:r>
          </a:p>
          <a:p>
            <a:pPr marL="725488" lvl="1" indent="-268288"/>
            <a:r>
              <a:rPr lang="en-US" altLang="ko-KR" sz="2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  <a:sym typeface="Wingdings"/>
              </a:rPr>
              <a:t>      can provide insights on the types of policies and programs that </a:t>
            </a:r>
          </a:p>
          <a:p>
            <a:pPr marL="725488" lvl="1" indent="-268288"/>
            <a:r>
              <a:rPr lang="en-US" altLang="ko-KR" sz="2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  <a:sym typeface="Wingdings"/>
              </a:rPr>
              <a:t>          could support adoption</a:t>
            </a:r>
            <a:endParaRPr lang="en-US" altLang="ko-KR" sz="2000" dirty="0" smtClean="0">
              <a:solidFill>
                <a:srgbClr val="663300"/>
              </a:solidFill>
              <a:latin typeface="Calibri" pitchFamily="34" charset="0"/>
              <a:ea typeface="-2002" pitchFamily="18" charset="-127"/>
              <a:cs typeface="Aharoni" pitchFamily="2" charset="-79"/>
            </a:endParaRPr>
          </a:p>
        </p:txBody>
      </p:sp>
      <p:sp>
        <p:nvSpPr>
          <p:cNvPr id="17" name="AutoShape 140"/>
          <p:cNvSpPr>
            <a:spLocks noChangeArrowheads="1"/>
          </p:cNvSpPr>
          <p:nvPr/>
        </p:nvSpPr>
        <p:spPr bwMode="auto">
          <a:xfrm>
            <a:off x="540460" y="775337"/>
            <a:ext cx="3249366" cy="504000"/>
          </a:xfrm>
          <a:prstGeom prst="roundRect">
            <a:avLst>
              <a:gd name="adj" fmla="val 10000"/>
            </a:avLst>
          </a:prstGeom>
          <a:solidFill>
            <a:srgbClr val="89D17B"/>
          </a:solidFill>
          <a:ln w="6350">
            <a:noFill/>
            <a:round/>
            <a:headEnd/>
            <a:tailEnd/>
          </a:ln>
          <a:effectLst>
            <a:prstShdw prst="shdw17" dist="17961" dir="2700000">
              <a:srgbClr val="89D17B">
                <a:gamma/>
                <a:shade val="60000"/>
                <a:invGamma/>
              </a:srgbClr>
            </a:prstShdw>
          </a:effectLst>
        </p:spPr>
        <p:txBody>
          <a:bodyPr wrap="square" anchor="ctr">
            <a:noAutofit/>
          </a:bodyPr>
          <a:lstStyle/>
          <a:p>
            <a:endParaRPr lang="ko-KR" altLang="en-US"/>
          </a:p>
        </p:txBody>
      </p:sp>
      <p:sp>
        <p:nvSpPr>
          <p:cNvPr id="18" name="AutoShape 141"/>
          <p:cNvSpPr>
            <a:spLocks noChangeArrowheads="1"/>
          </p:cNvSpPr>
          <p:nvPr/>
        </p:nvSpPr>
        <p:spPr bwMode="auto">
          <a:xfrm>
            <a:off x="563239" y="808550"/>
            <a:ext cx="3216673" cy="423327"/>
          </a:xfrm>
          <a:prstGeom prst="roundRect">
            <a:avLst>
              <a:gd name="adj" fmla="val 10000"/>
            </a:avLst>
          </a:prstGeom>
          <a:gradFill rotWithShape="0">
            <a:gsLst>
              <a:gs pos="0">
                <a:srgbClr val="C5E8BE">
                  <a:gamma/>
                  <a:tint val="0"/>
                  <a:invGamma/>
                </a:srgbClr>
              </a:gs>
              <a:gs pos="100000">
                <a:srgbClr val="C5E8BE"/>
              </a:gs>
            </a:gsLst>
            <a:lin ang="5400000" scaled="1"/>
          </a:gradFill>
          <a:ln w="6350">
            <a:noFill/>
            <a:round/>
            <a:headEnd/>
            <a:tailEnd/>
          </a:ln>
          <a:effectLst>
            <a:prstShdw prst="shdw18" dist="17961" dir="13500000">
              <a:srgbClr val="C5E8BE">
                <a:gamma/>
                <a:shade val="60000"/>
                <a:invGamma/>
              </a:srgbClr>
            </a:prstShdw>
          </a:effectLst>
        </p:spPr>
        <p:txBody>
          <a:bodyPr wrap="square" anchor="ctr">
            <a:spAutoFit/>
          </a:bodyPr>
          <a:lstStyle/>
          <a:p>
            <a:r>
              <a:rPr lang="en-US" altLang="ko-KR" sz="2000" b="1" dirty="0" smtClean="0">
                <a:solidFill>
                  <a:srgbClr val="002060"/>
                </a:solidFill>
                <a:latin typeface="Cambria" pitchFamily="18" charset="0"/>
              </a:rPr>
              <a:t>Research Questions</a:t>
            </a:r>
            <a:endParaRPr lang="ko-KR" altLang="en-US" sz="2000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535D-E6FC-45FB-B7E6-12CDF1D9813F}" type="slidenum">
              <a:rPr lang="ko-KR" altLang="en-US" sz="1600" smtClean="0">
                <a:latin typeface="Calibri" pitchFamily="34" charset="0"/>
              </a:rPr>
              <a:pPr/>
              <a:t>3</a:t>
            </a:fld>
            <a:endParaRPr lang="ko-KR" altLang="en-US" sz="1600" dirty="0">
              <a:latin typeface="Calibri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23180" y="221511"/>
            <a:ext cx="8369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휴먼모음T" pitchFamily="18" charset="-127"/>
              </a:rPr>
              <a:t>I. Introduction</a:t>
            </a:r>
            <a:endParaRPr kumimoji="1" lang="ko-KR" sz="28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휴먼모음T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539552" y="1340768"/>
            <a:ext cx="8352928" cy="5184576"/>
          </a:xfrm>
          <a:prstGeom prst="roundRect">
            <a:avLst>
              <a:gd name="adj" fmla="val 278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683568" y="1727893"/>
            <a:ext cx="8208912" cy="4185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2"/>
            </a:pPr>
            <a:r>
              <a:rPr lang="en-US" altLang="ko-KR" sz="2200" b="1" dirty="0" smtClean="0">
                <a:latin typeface="Calibri" pitchFamily="34" charset="0"/>
                <a:ea typeface="-2002" pitchFamily="18" charset="-127"/>
                <a:cs typeface="Aharoni" pitchFamily="2" charset="-79"/>
              </a:rPr>
              <a:t>Impacts of adoption of SIPs on child nutrition and household dietary diversity in Tanzania</a:t>
            </a:r>
          </a:p>
          <a:p>
            <a:pPr marL="457200" indent="-457200"/>
            <a:endParaRPr lang="en-US" altLang="ko-KR" sz="2200" b="1" dirty="0" smtClean="0">
              <a:latin typeface="Calibri" pitchFamily="34" charset="0"/>
              <a:ea typeface="-2002" pitchFamily="18" charset="-127"/>
              <a:cs typeface="Aharoni" pitchFamily="2" charset="-79"/>
            </a:endParaRPr>
          </a:p>
          <a:p>
            <a:pPr marL="712788" indent="-261938"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One-third of children in developing countries are either underweight or stunted (</a:t>
            </a:r>
            <a:r>
              <a:rPr lang="en-US" altLang="ko-KR" sz="2000" dirty="0" err="1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Manda</a:t>
            </a:r>
            <a:r>
              <a:rPr lang="en-US" altLang="ko-KR" sz="2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 et al., 2015)</a:t>
            </a:r>
          </a:p>
          <a:p>
            <a:pPr marL="712788" indent="-261938">
              <a:buFont typeface="Wingdings" pitchFamily="2" charset="2"/>
              <a:buChar char="ü"/>
            </a:pPr>
            <a:endParaRPr lang="en-US" altLang="ko-KR" sz="2000" dirty="0" smtClean="0">
              <a:solidFill>
                <a:srgbClr val="663300"/>
              </a:solidFill>
              <a:latin typeface="Calibri" pitchFamily="34" charset="0"/>
              <a:ea typeface="-2002" pitchFamily="18" charset="-127"/>
              <a:cs typeface="Aharoni" pitchFamily="2" charset="-79"/>
            </a:endParaRPr>
          </a:p>
          <a:p>
            <a:pPr marL="712788" indent="-261938">
              <a:buFont typeface="Wingdings" pitchFamily="2" charset="2"/>
              <a:buChar char="ü"/>
            </a:pPr>
            <a:r>
              <a:rPr lang="en-US" altLang="ko-KR" sz="2000" dirty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M</a:t>
            </a:r>
            <a:r>
              <a:rPr lang="en-US" altLang="ko-KR" sz="2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alnutrition rates in Tanzania are declining but </a:t>
            </a:r>
            <a:r>
              <a:rPr lang="en-US" altLang="ko-KR" sz="2000" b="1" dirty="0" smtClean="0">
                <a:solidFill>
                  <a:srgbClr val="C000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remain higher than the average in Eastern and Southern Africa</a:t>
            </a:r>
          </a:p>
          <a:p>
            <a:pPr marL="712788" indent="-261938">
              <a:buFont typeface="Wingdings" pitchFamily="2" charset="2"/>
              <a:buChar char="ü"/>
            </a:pPr>
            <a:endParaRPr lang="en-US" altLang="ko-KR" sz="2000" b="1" dirty="0" smtClean="0">
              <a:solidFill>
                <a:srgbClr val="C00000"/>
              </a:solidFill>
              <a:latin typeface="Calibri" pitchFamily="34" charset="0"/>
              <a:ea typeface="-2002" pitchFamily="18" charset="-127"/>
              <a:cs typeface="Aharoni" pitchFamily="2" charset="-79"/>
            </a:endParaRPr>
          </a:p>
          <a:p>
            <a:pPr marL="712788" indent="-261938"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Can adoption of SIPs help? </a:t>
            </a:r>
          </a:p>
          <a:p>
            <a:pPr marL="712788" indent="-261938">
              <a:buFont typeface="Wingdings" pitchFamily="2" charset="2"/>
              <a:buChar char="ü"/>
            </a:pPr>
            <a:endParaRPr lang="en-US" altLang="ko-KR" sz="2000" dirty="0" smtClean="0">
              <a:solidFill>
                <a:srgbClr val="663300"/>
              </a:solidFill>
              <a:latin typeface="Calibri" pitchFamily="34" charset="0"/>
              <a:ea typeface="-2002" pitchFamily="18" charset="-127"/>
              <a:cs typeface="Aharoni" pitchFamily="2" charset="-79"/>
            </a:endParaRPr>
          </a:p>
          <a:p>
            <a:pPr marL="712788" indent="-261938"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Estimate the impacts of SI practices on child stunting, wasting, and underweight rates, and HH dietary diversity in Tanzania</a:t>
            </a:r>
            <a:endParaRPr lang="en-US" altLang="ko-KR" sz="2000" b="1" dirty="0" smtClean="0">
              <a:latin typeface="Calibri" pitchFamily="34" charset="0"/>
              <a:ea typeface="-2002" pitchFamily="18" charset="-127"/>
              <a:cs typeface="Aharoni" pitchFamily="2" charset="-79"/>
            </a:endParaRPr>
          </a:p>
        </p:txBody>
      </p:sp>
      <p:sp>
        <p:nvSpPr>
          <p:cNvPr id="8" name="AutoShape 140"/>
          <p:cNvSpPr>
            <a:spLocks noChangeArrowheads="1"/>
          </p:cNvSpPr>
          <p:nvPr/>
        </p:nvSpPr>
        <p:spPr bwMode="auto">
          <a:xfrm>
            <a:off x="540460" y="775337"/>
            <a:ext cx="3249366" cy="504000"/>
          </a:xfrm>
          <a:prstGeom prst="roundRect">
            <a:avLst>
              <a:gd name="adj" fmla="val 10000"/>
            </a:avLst>
          </a:prstGeom>
          <a:solidFill>
            <a:srgbClr val="89D17B"/>
          </a:solidFill>
          <a:ln w="6350">
            <a:noFill/>
            <a:round/>
            <a:headEnd/>
            <a:tailEnd/>
          </a:ln>
          <a:effectLst>
            <a:prstShdw prst="shdw17" dist="17961" dir="2700000">
              <a:srgbClr val="89D17B">
                <a:gamma/>
                <a:shade val="60000"/>
                <a:invGamma/>
              </a:srgbClr>
            </a:prstShdw>
          </a:effectLst>
        </p:spPr>
        <p:txBody>
          <a:bodyPr wrap="square" anchor="ctr">
            <a:noAutofit/>
          </a:bodyPr>
          <a:lstStyle/>
          <a:p>
            <a:endParaRPr lang="ko-KR" altLang="en-US"/>
          </a:p>
        </p:txBody>
      </p:sp>
      <p:sp>
        <p:nvSpPr>
          <p:cNvPr id="9" name="AutoShape 141"/>
          <p:cNvSpPr>
            <a:spLocks noChangeArrowheads="1"/>
          </p:cNvSpPr>
          <p:nvPr/>
        </p:nvSpPr>
        <p:spPr bwMode="auto">
          <a:xfrm>
            <a:off x="563239" y="808550"/>
            <a:ext cx="3216673" cy="423327"/>
          </a:xfrm>
          <a:prstGeom prst="roundRect">
            <a:avLst>
              <a:gd name="adj" fmla="val 10000"/>
            </a:avLst>
          </a:prstGeom>
          <a:gradFill rotWithShape="0">
            <a:gsLst>
              <a:gs pos="0">
                <a:srgbClr val="C5E8BE">
                  <a:gamma/>
                  <a:tint val="0"/>
                  <a:invGamma/>
                </a:srgbClr>
              </a:gs>
              <a:gs pos="100000">
                <a:srgbClr val="C5E8BE"/>
              </a:gs>
            </a:gsLst>
            <a:lin ang="5400000" scaled="1"/>
          </a:gradFill>
          <a:ln w="6350">
            <a:noFill/>
            <a:round/>
            <a:headEnd/>
            <a:tailEnd/>
          </a:ln>
          <a:effectLst>
            <a:prstShdw prst="shdw18" dist="17961" dir="13500000">
              <a:srgbClr val="C5E8BE">
                <a:gamma/>
                <a:shade val="60000"/>
                <a:invGamma/>
              </a:srgbClr>
            </a:prstShdw>
          </a:effectLst>
        </p:spPr>
        <p:txBody>
          <a:bodyPr wrap="square" anchor="ctr">
            <a:spAutoFit/>
          </a:bodyPr>
          <a:lstStyle/>
          <a:p>
            <a:r>
              <a:rPr lang="en-US" altLang="ko-KR" sz="2000" b="1" dirty="0" smtClean="0">
                <a:solidFill>
                  <a:srgbClr val="002060"/>
                </a:solidFill>
                <a:latin typeface="Cambria" pitchFamily="18" charset="0"/>
              </a:rPr>
              <a:t>Research Questions</a:t>
            </a:r>
            <a:endParaRPr lang="ko-KR" altLang="en-US" sz="2000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535D-E6FC-45FB-B7E6-12CDF1D9813F}" type="slidenum">
              <a:rPr lang="ko-KR" altLang="en-US" sz="1600" smtClean="0">
                <a:latin typeface="Calibri" pitchFamily="34" charset="0"/>
              </a:rPr>
              <a:pPr/>
              <a:t>4</a:t>
            </a:fld>
            <a:endParaRPr lang="ko-KR" altLang="en-US" sz="1600" dirty="0">
              <a:latin typeface="Calibri" pitchFamily="34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23180" y="221511"/>
            <a:ext cx="8369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휴먼모음T" pitchFamily="18" charset="-127"/>
              </a:rPr>
              <a:t>II. Data</a:t>
            </a:r>
            <a:endParaRPr kumimoji="1" lang="ko-KR" sz="28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휴먼모음T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539552" y="1340768"/>
            <a:ext cx="8352928" cy="5184576"/>
          </a:xfrm>
          <a:prstGeom prst="roundRect">
            <a:avLst>
              <a:gd name="adj" fmla="val 278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683568" y="1340768"/>
            <a:ext cx="820891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Blip>
                <a:blip r:embed="rId3"/>
              </a:buBlip>
            </a:pPr>
            <a:r>
              <a:rPr lang="en-US" altLang="ko-KR" sz="2200" b="1" dirty="0" smtClean="0">
                <a:latin typeface="Calibri" pitchFamily="34" charset="0"/>
                <a:ea typeface="-2002" pitchFamily="18" charset="-127"/>
                <a:cs typeface="Aharoni" pitchFamily="2" charset="-79"/>
              </a:rPr>
              <a:t>Nationally representative, longitudinal household survey</a:t>
            </a:r>
          </a:p>
          <a:p>
            <a:pPr marL="725488" lvl="1" indent="-268288"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National, urban/rural, and major agro-ecological-zones</a:t>
            </a:r>
            <a:endParaRPr lang="en-US" altLang="ko-KR" sz="2200" b="1" dirty="0" smtClean="0">
              <a:latin typeface="Calibri" pitchFamily="34" charset="0"/>
              <a:ea typeface="-2002" pitchFamily="18" charset="-127"/>
              <a:cs typeface="Aharoni" pitchFamily="2" charset="-79"/>
            </a:endParaRPr>
          </a:p>
          <a:p>
            <a:pPr marL="268288" indent="-268288"/>
            <a:endParaRPr lang="en-US" altLang="ko-KR" sz="2000" b="1" dirty="0" smtClean="0">
              <a:latin typeface="Calibri" pitchFamily="34" charset="0"/>
              <a:ea typeface="-2002" pitchFamily="18" charset="-127"/>
              <a:cs typeface="Aharoni" pitchFamily="2" charset="-79"/>
            </a:endParaRPr>
          </a:p>
          <a:p>
            <a:pPr marL="268288" indent="-268288">
              <a:buBlip>
                <a:blip r:embed="rId3"/>
              </a:buBlip>
            </a:pPr>
            <a:r>
              <a:rPr lang="en-US" altLang="ko-KR" sz="2200" b="1" dirty="0" smtClean="0">
                <a:latin typeface="Calibri" pitchFamily="34" charset="0"/>
                <a:ea typeface="-2002" pitchFamily="18" charset="-127"/>
                <a:cs typeface="Aharoni" pitchFamily="2" charset="-79"/>
              </a:rPr>
              <a:t>Socioeconomic characteristics, consumption, agricultural production, and non-farm income generating activities. </a:t>
            </a:r>
          </a:p>
          <a:p>
            <a:pPr marL="725488" lvl="1" indent="-268288"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1</a:t>
            </a:r>
            <a:r>
              <a:rPr lang="en-US" altLang="ko-KR" sz="2000" baseline="30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st</a:t>
            </a:r>
            <a:r>
              <a:rPr lang="en-US" altLang="ko-KR" sz="2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 round (2008/09), 2</a:t>
            </a:r>
            <a:r>
              <a:rPr lang="en-US" altLang="ko-KR" sz="2000" baseline="30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nd</a:t>
            </a:r>
            <a:r>
              <a:rPr lang="en-US" altLang="ko-KR" sz="2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 round (2010/11), and 3</a:t>
            </a:r>
            <a:r>
              <a:rPr lang="en-US" altLang="ko-KR" sz="2000" baseline="30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rd</a:t>
            </a:r>
            <a:r>
              <a:rPr lang="en-US" altLang="ko-KR" sz="2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 round (2012/13)</a:t>
            </a:r>
          </a:p>
          <a:p>
            <a:pPr marL="725488" lvl="1" indent="-268288"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Household level, plot (and/or crop) level, and individual level </a:t>
            </a:r>
          </a:p>
        </p:txBody>
      </p:sp>
      <p:sp>
        <p:nvSpPr>
          <p:cNvPr id="17" name="AutoShape 140"/>
          <p:cNvSpPr>
            <a:spLocks noChangeArrowheads="1"/>
          </p:cNvSpPr>
          <p:nvPr/>
        </p:nvSpPr>
        <p:spPr bwMode="auto">
          <a:xfrm>
            <a:off x="540459" y="775337"/>
            <a:ext cx="5868000" cy="504000"/>
          </a:xfrm>
          <a:prstGeom prst="roundRect">
            <a:avLst>
              <a:gd name="adj" fmla="val 10000"/>
            </a:avLst>
          </a:prstGeom>
          <a:solidFill>
            <a:srgbClr val="89D17B"/>
          </a:solidFill>
          <a:ln w="6350">
            <a:noFill/>
            <a:round/>
            <a:headEnd/>
            <a:tailEnd/>
          </a:ln>
          <a:effectLst>
            <a:prstShdw prst="shdw17" dist="17961" dir="2700000">
              <a:srgbClr val="89D17B">
                <a:gamma/>
                <a:shade val="60000"/>
                <a:invGamma/>
              </a:srgbClr>
            </a:prstShdw>
          </a:effectLst>
        </p:spPr>
        <p:txBody>
          <a:bodyPr wrap="square" anchor="ctr">
            <a:noAutofit/>
          </a:bodyPr>
          <a:lstStyle/>
          <a:p>
            <a:endParaRPr lang="ko-KR" altLang="en-US"/>
          </a:p>
        </p:txBody>
      </p:sp>
      <p:sp>
        <p:nvSpPr>
          <p:cNvPr id="18" name="AutoShape 141"/>
          <p:cNvSpPr>
            <a:spLocks noChangeArrowheads="1"/>
          </p:cNvSpPr>
          <p:nvPr/>
        </p:nvSpPr>
        <p:spPr bwMode="auto">
          <a:xfrm>
            <a:off x="563240" y="808550"/>
            <a:ext cx="5808960" cy="423327"/>
          </a:xfrm>
          <a:prstGeom prst="roundRect">
            <a:avLst>
              <a:gd name="adj" fmla="val 10000"/>
            </a:avLst>
          </a:prstGeom>
          <a:gradFill rotWithShape="0">
            <a:gsLst>
              <a:gs pos="0">
                <a:srgbClr val="C5E8BE">
                  <a:gamma/>
                  <a:tint val="0"/>
                  <a:invGamma/>
                </a:srgbClr>
              </a:gs>
              <a:gs pos="100000">
                <a:srgbClr val="C5E8BE"/>
              </a:gs>
            </a:gsLst>
            <a:lin ang="5400000" scaled="1"/>
          </a:gradFill>
          <a:ln w="6350">
            <a:noFill/>
            <a:round/>
            <a:headEnd/>
            <a:tailEnd/>
          </a:ln>
          <a:effectLst>
            <a:prstShdw prst="shdw18" dist="17961" dir="13500000">
              <a:srgbClr val="C5E8BE">
                <a:gamma/>
                <a:shade val="60000"/>
                <a:invGamma/>
              </a:srgbClr>
            </a:prstShdw>
          </a:effectLst>
        </p:spPr>
        <p:txBody>
          <a:bodyPr wrap="square" anchor="ctr">
            <a:spAutoFit/>
          </a:bodyPr>
          <a:lstStyle/>
          <a:p>
            <a:r>
              <a:rPr lang="en-US" altLang="ko-KR" sz="2000" b="1" dirty="0" smtClean="0">
                <a:solidFill>
                  <a:srgbClr val="002060"/>
                </a:solidFill>
                <a:latin typeface="Cambria" pitchFamily="18" charset="0"/>
              </a:rPr>
              <a:t>Tanzania National Panel Survey (NPS)</a:t>
            </a:r>
            <a:endParaRPr lang="ko-KR" altLang="en-US" sz="20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graphicFrame>
        <p:nvGraphicFramePr>
          <p:cNvPr id="20" name="표 19"/>
          <p:cNvGraphicFramePr>
            <a:graphicFrameLocks noGrp="1"/>
          </p:cNvGraphicFramePr>
          <p:nvPr/>
        </p:nvGraphicFramePr>
        <p:xfrm>
          <a:off x="827586" y="4365104"/>
          <a:ext cx="7848870" cy="18218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2448270"/>
                <a:gridCol w="1800200"/>
                <a:gridCol w="1800200"/>
                <a:gridCol w="1800200"/>
              </a:tblGrid>
              <a:tr h="462180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Calibri" pitchFamily="34" charset="0"/>
                          <a:ea typeface="+mn-ea"/>
                        </a:rPr>
                        <a:t>NPS 2008/09</a:t>
                      </a:r>
                      <a:endParaRPr lang="ko-KR" altLang="en-US" sz="1600" b="1" dirty="0"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Calibri" pitchFamily="34" charset="0"/>
                          <a:ea typeface="+mn-ea"/>
                        </a:rPr>
                        <a:t>NPS 2010/11</a:t>
                      </a:r>
                      <a:endParaRPr lang="ko-KR" altLang="en-US" sz="1600" b="1" dirty="0"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Calibri" pitchFamily="34" charset="0"/>
                          <a:ea typeface="+mn-ea"/>
                        </a:rPr>
                        <a:t>NPS</a:t>
                      </a:r>
                      <a:r>
                        <a:rPr lang="en-US" altLang="ko-KR" sz="1600" b="1" baseline="0" dirty="0" smtClean="0">
                          <a:latin typeface="Calibri" pitchFamily="34" charset="0"/>
                          <a:ea typeface="+mn-ea"/>
                        </a:rPr>
                        <a:t> </a:t>
                      </a:r>
                      <a:r>
                        <a:rPr lang="en-US" altLang="ko-KR" sz="1600" b="1" dirty="0" smtClean="0">
                          <a:latin typeface="Calibri" pitchFamily="34" charset="0"/>
                          <a:ea typeface="+mn-ea"/>
                        </a:rPr>
                        <a:t>2012/13</a:t>
                      </a:r>
                      <a:endParaRPr lang="ko-KR" altLang="en-US" sz="1600" b="1" dirty="0"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352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Calibri" pitchFamily="34" charset="0"/>
                          <a:ea typeface="+mn-ea"/>
                        </a:rPr>
                        <a:t>Rural</a:t>
                      </a:r>
                      <a:endParaRPr lang="ko-KR" altLang="en-US" sz="1600" b="1" dirty="0"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Calibri" pitchFamily="34" charset="0"/>
                          <a:ea typeface="+mn-ea"/>
                        </a:rPr>
                        <a:t>2,063</a:t>
                      </a:r>
                      <a:endParaRPr lang="ko-KR" altLang="en-US" sz="1600" dirty="0"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Calibri" pitchFamily="34" charset="0"/>
                          <a:ea typeface="+mn-ea"/>
                        </a:rPr>
                        <a:t>2,629</a:t>
                      </a:r>
                      <a:endParaRPr lang="ko-KR" altLang="en-US" sz="1600" dirty="0"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Calibri" pitchFamily="34" charset="0"/>
                          <a:ea typeface="+mn-ea"/>
                        </a:rPr>
                        <a:t>3,219</a:t>
                      </a:r>
                      <a:endParaRPr lang="ko-KR" altLang="en-US" sz="1600" b="1" dirty="0"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621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Calibri" pitchFamily="34" charset="0"/>
                          <a:ea typeface="+mn-ea"/>
                        </a:rPr>
                        <a:t>Number of original HHs</a:t>
                      </a:r>
                      <a:endParaRPr lang="ko-KR" altLang="en-US" sz="1600" b="1" dirty="0"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Calibri" pitchFamily="34" charset="0"/>
                          <a:ea typeface="+mn-ea"/>
                        </a:rPr>
                        <a:t>2,063</a:t>
                      </a:r>
                      <a:endParaRPr lang="ko-KR" altLang="en-US" sz="1600" dirty="0"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Calibri" pitchFamily="34" charset="0"/>
                          <a:ea typeface="+mn-ea"/>
                        </a:rPr>
                        <a:t>2,136</a:t>
                      </a:r>
                      <a:endParaRPr lang="ko-KR" altLang="en-US" sz="1600" dirty="0"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Calibri" pitchFamily="34" charset="0"/>
                          <a:ea typeface="+mn-ea"/>
                        </a:rPr>
                        <a:t>2,398</a:t>
                      </a:r>
                      <a:endParaRPr lang="ko-KR" altLang="en-US" sz="1600" b="1" dirty="0"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621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Calibri" pitchFamily="34" charset="0"/>
                          <a:ea typeface="+mn-ea"/>
                        </a:rPr>
                        <a:t>Number of maize</a:t>
                      </a:r>
                      <a:r>
                        <a:rPr lang="en-US" altLang="ko-KR" sz="1600" b="1" baseline="0" dirty="0" smtClean="0">
                          <a:latin typeface="Calibri" pitchFamily="34" charset="0"/>
                          <a:ea typeface="+mn-ea"/>
                        </a:rPr>
                        <a:t> growers</a:t>
                      </a:r>
                      <a:endParaRPr lang="ko-KR" altLang="en-US" sz="1600" b="1" dirty="0"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Calibri" pitchFamily="34" charset="0"/>
                          <a:ea typeface="+mn-ea"/>
                        </a:rPr>
                        <a:t>-</a:t>
                      </a:r>
                      <a:endParaRPr lang="ko-KR" altLang="en-US" sz="1600" dirty="0"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Calibri" pitchFamily="34" charset="0"/>
                          <a:ea typeface="+mn-ea"/>
                        </a:rPr>
                        <a:t>-</a:t>
                      </a:r>
                      <a:endParaRPr lang="ko-KR" altLang="en-US" sz="1600" dirty="0"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Calibri" pitchFamily="34" charset="0"/>
                          <a:ea typeface="+mn-ea"/>
                        </a:rPr>
                        <a:t>1,747</a:t>
                      </a:r>
                      <a:endParaRPr lang="ko-KR" altLang="en-US" sz="1600" b="1" dirty="0">
                        <a:latin typeface="Calibri" pitchFamily="34" charset="0"/>
                        <a:ea typeface="+mn-ea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827584" y="3933056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Calibri" pitchFamily="34" charset="0"/>
              </a:rPr>
              <a:t>Table 1. Distribution of the NPS sample by survey round</a:t>
            </a:r>
            <a:endParaRPr lang="ko-KR" altLang="en-US" b="1" dirty="0">
              <a:latin typeface="Calibri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27584" y="6191058"/>
            <a:ext cx="78488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ko-KR" sz="1600" dirty="0" smtClean="0">
                <a:latin typeface="Calibri" pitchFamily="34" charset="0"/>
                <a:ea typeface="-2002" pitchFamily="18" charset="-127"/>
                <a:cs typeface="Aharoni" pitchFamily="2" charset="-79"/>
              </a:rPr>
              <a:t>Note: # of HHs are increasing over time because of split-off HHs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535D-E6FC-45FB-B7E6-12CDF1D9813F}" type="slidenum">
              <a:rPr lang="ko-KR" altLang="en-US" sz="1600" smtClean="0">
                <a:latin typeface="Calibri" pitchFamily="34" charset="0"/>
              </a:rPr>
              <a:pPr/>
              <a:t>5</a:t>
            </a:fld>
            <a:endParaRPr lang="ko-KR" altLang="en-US" sz="1600" dirty="0">
              <a:latin typeface="Calibri" pitchFamily="34" charset="0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539552" y="1340768"/>
            <a:ext cx="8352928" cy="5184576"/>
          </a:xfrm>
          <a:prstGeom prst="roundRect">
            <a:avLst>
              <a:gd name="adj" fmla="val 278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AutoShape 140"/>
          <p:cNvSpPr>
            <a:spLocks noChangeArrowheads="1"/>
          </p:cNvSpPr>
          <p:nvPr/>
        </p:nvSpPr>
        <p:spPr bwMode="auto">
          <a:xfrm>
            <a:off x="540459" y="775337"/>
            <a:ext cx="5868000" cy="504000"/>
          </a:xfrm>
          <a:prstGeom prst="roundRect">
            <a:avLst>
              <a:gd name="adj" fmla="val 10000"/>
            </a:avLst>
          </a:prstGeom>
          <a:solidFill>
            <a:srgbClr val="89D17B"/>
          </a:solidFill>
          <a:ln w="6350">
            <a:noFill/>
            <a:round/>
            <a:headEnd/>
            <a:tailEnd/>
          </a:ln>
          <a:effectLst>
            <a:prstShdw prst="shdw17" dist="17961" dir="2700000">
              <a:srgbClr val="89D17B">
                <a:gamma/>
                <a:shade val="60000"/>
                <a:invGamma/>
              </a:srgbClr>
            </a:prstShdw>
          </a:effectLst>
        </p:spPr>
        <p:txBody>
          <a:bodyPr wrap="square" anchor="ctr">
            <a:noAutofit/>
          </a:bodyPr>
          <a:lstStyle/>
          <a:p>
            <a:endParaRPr lang="ko-KR" altLang="en-US"/>
          </a:p>
        </p:txBody>
      </p:sp>
      <p:sp>
        <p:nvSpPr>
          <p:cNvPr id="18" name="AutoShape 141"/>
          <p:cNvSpPr>
            <a:spLocks noChangeArrowheads="1"/>
          </p:cNvSpPr>
          <p:nvPr/>
        </p:nvSpPr>
        <p:spPr bwMode="auto">
          <a:xfrm>
            <a:off x="563240" y="808550"/>
            <a:ext cx="5808960" cy="423327"/>
          </a:xfrm>
          <a:prstGeom prst="roundRect">
            <a:avLst>
              <a:gd name="adj" fmla="val 10000"/>
            </a:avLst>
          </a:prstGeom>
          <a:gradFill rotWithShape="0">
            <a:gsLst>
              <a:gs pos="0">
                <a:srgbClr val="C5E8BE">
                  <a:gamma/>
                  <a:tint val="0"/>
                  <a:invGamma/>
                </a:srgbClr>
              </a:gs>
              <a:gs pos="100000">
                <a:srgbClr val="C5E8BE"/>
              </a:gs>
            </a:gsLst>
            <a:lin ang="5400000" scaled="1"/>
          </a:gradFill>
          <a:ln w="6350">
            <a:noFill/>
            <a:round/>
            <a:headEnd/>
            <a:tailEnd/>
          </a:ln>
          <a:effectLst>
            <a:prstShdw prst="shdw18" dist="17961" dir="13500000">
              <a:srgbClr val="C5E8BE">
                <a:gamma/>
                <a:shade val="60000"/>
                <a:invGamma/>
              </a:srgbClr>
            </a:prstShdw>
          </a:effectLst>
        </p:spPr>
        <p:txBody>
          <a:bodyPr wrap="square" anchor="ctr">
            <a:spAutoFit/>
          </a:bodyPr>
          <a:lstStyle/>
          <a:p>
            <a:r>
              <a:rPr lang="en-US" altLang="ko-KR" sz="2000" b="1" dirty="0" smtClean="0">
                <a:solidFill>
                  <a:srgbClr val="002060"/>
                </a:solidFill>
                <a:latin typeface="Cambria" pitchFamily="18" charset="0"/>
              </a:rPr>
              <a:t>Possible SIPs captured in Tanzania NPS data</a:t>
            </a:r>
            <a:endParaRPr lang="ko-KR" altLang="en-US" sz="20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3568" y="1352758"/>
            <a:ext cx="820891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Blip>
                <a:blip r:embed="rId3"/>
              </a:buBlip>
            </a:pPr>
            <a:r>
              <a:rPr lang="en-US" altLang="ko-KR" sz="2200" b="1" dirty="0" smtClean="0">
                <a:latin typeface="Calibri" pitchFamily="34" charset="0"/>
                <a:ea typeface="-2002" pitchFamily="18" charset="-127"/>
                <a:cs typeface="Aharoni" pitchFamily="2" charset="-79"/>
              </a:rPr>
              <a:t>For SIPs, we consider several combinations of agricultural practices</a:t>
            </a:r>
          </a:p>
          <a:p>
            <a:pPr marL="268288" indent="-268288"/>
            <a:endParaRPr lang="en-US" altLang="ko-KR" sz="2000" b="1" dirty="0" smtClean="0">
              <a:latin typeface="Calibri" pitchFamily="34" charset="0"/>
              <a:ea typeface="-2002" pitchFamily="18" charset="-127"/>
              <a:cs typeface="Aharoni" pitchFamily="2" charset="-79"/>
            </a:endParaRPr>
          </a:p>
          <a:p>
            <a:pPr marL="268288" indent="-268288">
              <a:buBlip>
                <a:blip r:embed="rId3"/>
              </a:buBlip>
            </a:pPr>
            <a:r>
              <a:rPr lang="en-US" altLang="ko-KR" sz="2200" b="1" dirty="0" smtClean="0">
                <a:latin typeface="Calibri" pitchFamily="34" charset="0"/>
                <a:ea typeface="-2002" pitchFamily="18" charset="-127"/>
                <a:cs typeface="Aharoni" pitchFamily="2" charset="-79"/>
              </a:rPr>
              <a:t>Indicators of intensification among maize growers (not necessarily sustainable)</a:t>
            </a:r>
          </a:p>
          <a:p>
            <a:pPr marL="725488" lvl="1" indent="-268288"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Inorganic fertilizer use</a:t>
            </a:r>
          </a:p>
          <a:p>
            <a:pPr marL="725488" lvl="1" indent="-268288"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Intercropping with legumes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3568" y="3356992"/>
            <a:ext cx="82089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/>
            <a:endParaRPr lang="en-US" altLang="ko-KR" sz="2200" b="1" dirty="0" smtClean="0">
              <a:latin typeface="Calibri" pitchFamily="34" charset="0"/>
              <a:ea typeface="-2002" pitchFamily="18" charset="-127"/>
              <a:cs typeface="Aharoni" pitchFamily="2" charset="-79"/>
            </a:endParaRPr>
          </a:p>
          <a:p>
            <a:pPr marL="268288" indent="-268288">
              <a:buBlip>
                <a:blip r:embed="rId3"/>
              </a:buBlip>
            </a:pPr>
            <a:r>
              <a:rPr lang="en-US" altLang="ko-KR" sz="2200" b="1" dirty="0" smtClean="0">
                <a:latin typeface="Calibri" pitchFamily="34" charset="0"/>
                <a:ea typeface="-2002" pitchFamily="18" charset="-127"/>
                <a:cs typeface="Aharoni" pitchFamily="2" charset="-79"/>
              </a:rPr>
              <a:t>Indicators of sustainable intensification: HHs who follow any of above practices plus at least one of the below</a:t>
            </a:r>
          </a:p>
          <a:p>
            <a:pPr marL="725488" lvl="1" indent="-268288"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Organic fertilizer use</a:t>
            </a:r>
          </a:p>
          <a:p>
            <a:pPr marL="725488" lvl="1" indent="-268288"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Proportion of legume crop area &gt; 30% (will do sensitivity analysis)</a:t>
            </a:r>
          </a:p>
          <a:p>
            <a:pPr marL="725488" lvl="1" indent="-268288"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Presence of soil or water conservation measures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23180" y="221511"/>
            <a:ext cx="8369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휴먼모음T" pitchFamily="18" charset="-127"/>
              </a:rPr>
              <a:t>II. Data</a:t>
            </a:r>
            <a:endParaRPr kumimoji="1" lang="ko-KR" sz="28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휴먼모음T" pitchFamily="18" charset="-127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535D-E6FC-45FB-B7E6-12CDF1D9813F}" type="slidenum">
              <a:rPr lang="ko-KR" altLang="en-US" sz="1600" smtClean="0">
                <a:latin typeface="Calibri" pitchFamily="34" charset="0"/>
              </a:rPr>
              <a:pPr/>
              <a:t>6</a:t>
            </a:fld>
            <a:endParaRPr lang="ko-KR" altLang="en-US" sz="1600" dirty="0">
              <a:latin typeface="Calibri" pitchFamily="34" charset="0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539552" y="1340768"/>
            <a:ext cx="8352928" cy="5184576"/>
          </a:xfrm>
          <a:prstGeom prst="roundRect">
            <a:avLst>
              <a:gd name="adj" fmla="val 278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3" name="표 12"/>
          <p:cNvGraphicFramePr>
            <a:graphicFrameLocks noGrp="1"/>
          </p:cNvGraphicFramePr>
          <p:nvPr/>
        </p:nvGraphicFramePr>
        <p:xfrm>
          <a:off x="827584" y="3088708"/>
          <a:ext cx="7776865" cy="3292621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945835"/>
                <a:gridCol w="1366206"/>
                <a:gridCol w="1366206"/>
                <a:gridCol w="1366206"/>
                <a:gridCol w="1366206"/>
                <a:gridCol w="1366206"/>
              </a:tblGrid>
              <a:tr h="598660">
                <a:tc>
                  <a:txBody>
                    <a:bodyPr/>
                    <a:lstStyle/>
                    <a:p>
                      <a:endParaRPr lang="ko-KR" sz="1600" b="1" kern="100" dirty="0">
                        <a:latin typeface="Calibri" pitchFamily="34" charset="0"/>
                        <a:ea typeface="맑은 고딕"/>
                      </a:endParaRPr>
                    </a:p>
                  </a:txBody>
                  <a:tcPr marL="62865" marR="62865" marT="0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latin typeface="Calibri" pitchFamily="34" charset="0"/>
                        </a:rPr>
                        <a:t>Intercropped</a:t>
                      </a:r>
                      <a:br>
                        <a:rPr lang="en-US" sz="1600" b="1" kern="0" dirty="0">
                          <a:latin typeface="Calibri" pitchFamily="34" charset="0"/>
                        </a:rPr>
                      </a:br>
                      <a:r>
                        <a:rPr lang="en-US" sz="1600" b="1" kern="0" dirty="0">
                          <a:latin typeface="Calibri" pitchFamily="34" charset="0"/>
                        </a:rPr>
                        <a:t>with legume?</a:t>
                      </a:r>
                      <a:endParaRPr lang="ko-KR" sz="1600" b="1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latin typeface="Calibri" pitchFamily="34" charset="0"/>
                        </a:rPr>
                        <a:t>Inorganic</a:t>
                      </a:r>
                      <a:br>
                        <a:rPr lang="en-US" sz="1600" b="1" kern="0" dirty="0">
                          <a:latin typeface="Calibri" pitchFamily="34" charset="0"/>
                        </a:rPr>
                      </a:br>
                      <a:r>
                        <a:rPr lang="en-US" sz="1600" b="1" kern="0" dirty="0">
                          <a:latin typeface="Calibri" pitchFamily="34" charset="0"/>
                        </a:rPr>
                        <a:t>fertilizer?</a:t>
                      </a:r>
                      <a:endParaRPr lang="ko-KR" sz="1600" b="1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latin typeface="Calibri" pitchFamily="34" charset="0"/>
                        </a:rPr>
                        <a:t>Organic</a:t>
                      </a:r>
                      <a:br>
                        <a:rPr lang="en-US" sz="1600" b="1" kern="0" dirty="0">
                          <a:latin typeface="Calibri" pitchFamily="34" charset="0"/>
                        </a:rPr>
                      </a:br>
                      <a:r>
                        <a:rPr lang="en-US" sz="1600" b="1" kern="0" dirty="0">
                          <a:latin typeface="Calibri" pitchFamily="34" charset="0"/>
                        </a:rPr>
                        <a:t>fertilizer?</a:t>
                      </a:r>
                      <a:endParaRPr lang="ko-KR" sz="1600" b="1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latin typeface="Calibri" pitchFamily="34" charset="0"/>
                        </a:rPr>
                        <a:t>Freq.</a:t>
                      </a:r>
                      <a:endParaRPr lang="ko-KR" sz="1600" b="1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latin typeface="Calibri" pitchFamily="34" charset="0"/>
                        </a:rPr>
                        <a:t>Percent</a:t>
                      </a:r>
                      <a:endParaRPr lang="ko-KR" sz="1600" b="1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9329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Calibri" pitchFamily="34" charset="0"/>
                        </a:rPr>
                        <a:t>1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Calibri" pitchFamily="34" charset="0"/>
                        </a:rPr>
                        <a:t>No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Calibri" pitchFamily="34" charset="0"/>
                        </a:rPr>
                        <a:t>No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Calibri" pitchFamily="34" charset="0"/>
                        </a:rPr>
                        <a:t>No</a:t>
                      </a:r>
                      <a:endParaRPr lang="ko-KR" sz="1600" kern="10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latin typeface="Calibri" pitchFamily="34" charset="0"/>
                        </a:rPr>
                        <a:t>1,200 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468000" marT="0" marB="0"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latin typeface="Calibri" pitchFamily="34" charset="0"/>
                        </a:rPr>
                        <a:t>45.49 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468000" marT="0" marB="0"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9329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Calibri" pitchFamily="34" charset="0"/>
                        </a:rPr>
                        <a:t>2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Calibri" pitchFamily="34" charset="0"/>
                        </a:rPr>
                        <a:t>Yes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Calibri" pitchFamily="34" charset="0"/>
                        </a:rPr>
                        <a:t>No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Calibri" pitchFamily="34" charset="0"/>
                        </a:rPr>
                        <a:t>No</a:t>
                      </a:r>
                      <a:endParaRPr lang="ko-KR" sz="1600" kern="10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Calibri" pitchFamily="34" charset="0"/>
                        </a:rPr>
                        <a:t>714 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46800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latin typeface="Calibri" pitchFamily="34" charset="0"/>
                        </a:rPr>
                        <a:t>27.07 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46800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9329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3</a:t>
                      </a:r>
                      <a:endParaRPr lang="ko-KR" sz="1600" b="1" kern="100" dirty="0">
                        <a:solidFill>
                          <a:srgbClr val="C00000"/>
                        </a:solidFill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Yes</a:t>
                      </a:r>
                      <a:endParaRPr lang="ko-KR" sz="1600" b="1" kern="100" dirty="0">
                        <a:solidFill>
                          <a:srgbClr val="C00000"/>
                        </a:solidFill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Yes</a:t>
                      </a:r>
                      <a:endParaRPr lang="ko-KR" sz="1600" b="1" kern="100" dirty="0">
                        <a:solidFill>
                          <a:srgbClr val="C00000"/>
                        </a:solidFill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No</a:t>
                      </a:r>
                      <a:endParaRPr lang="ko-KR" sz="1600" b="1" kern="100" dirty="0">
                        <a:solidFill>
                          <a:srgbClr val="C00000"/>
                        </a:solidFill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121 </a:t>
                      </a:r>
                      <a:endParaRPr lang="ko-KR" sz="1600" b="1" kern="100" dirty="0">
                        <a:solidFill>
                          <a:srgbClr val="C00000"/>
                        </a:solidFill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46800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4.59 </a:t>
                      </a:r>
                      <a:endParaRPr lang="ko-KR" sz="1600" b="1" kern="100" dirty="0">
                        <a:solidFill>
                          <a:srgbClr val="C00000"/>
                        </a:solidFill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46800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9329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4</a:t>
                      </a:r>
                      <a:endParaRPr lang="ko-KR" sz="1600" b="1" kern="100" dirty="0">
                        <a:solidFill>
                          <a:srgbClr val="C00000"/>
                        </a:solidFill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Yes</a:t>
                      </a:r>
                      <a:endParaRPr lang="ko-KR" sz="1600" b="1" kern="100" dirty="0">
                        <a:solidFill>
                          <a:srgbClr val="C00000"/>
                        </a:solidFill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No</a:t>
                      </a:r>
                      <a:endParaRPr lang="ko-KR" sz="1600" b="1" kern="100" dirty="0">
                        <a:solidFill>
                          <a:srgbClr val="C00000"/>
                        </a:solidFill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Yes</a:t>
                      </a:r>
                      <a:endParaRPr lang="ko-KR" sz="1600" b="1" kern="100" dirty="0">
                        <a:solidFill>
                          <a:srgbClr val="C00000"/>
                        </a:solidFill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149 </a:t>
                      </a:r>
                      <a:endParaRPr lang="ko-KR" sz="1600" b="1" kern="100" dirty="0">
                        <a:solidFill>
                          <a:srgbClr val="C00000"/>
                        </a:solidFill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46800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5.65 </a:t>
                      </a:r>
                      <a:endParaRPr lang="ko-KR" sz="1600" b="1" kern="100" dirty="0">
                        <a:solidFill>
                          <a:srgbClr val="C00000"/>
                        </a:solidFill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46800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9329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5</a:t>
                      </a:r>
                      <a:endParaRPr lang="ko-KR" sz="1600" b="1" kern="100" dirty="0">
                        <a:solidFill>
                          <a:srgbClr val="C00000"/>
                        </a:solidFill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Yes</a:t>
                      </a:r>
                      <a:endParaRPr lang="ko-KR" sz="1600" b="1" kern="100" dirty="0">
                        <a:solidFill>
                          <a:srgbClr val="C00000"/>
                        </a:solidFill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Yes</a:t>
                      </a:r>
                      <a:endParaRPr lang="ko-KR" sz="1600" b="1" kern="100" dirty="0">
                        <a:solidFill>
                          <a:srgbClr val="C00000"/>
                        </a:solidFill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Yes</a:t>
                      </a:r>
                      <a:endParaRPr lang="ko-KR" sz="1600" b="1" kern="100" dirty="0">
                        <a:solidFill>
                          <a:srgbClr val="C00000"/>
                        </a:solidFill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28 </a:t>
                      </a:r>
                      <a:endParaRPr lang="ko-KR" sz="1600" b="1" kern="100" dirty="0">
                        <a:solidFill>
                          <a:srgbClr val="C00000"/>
                        </a:solidFill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46800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1.06 </a:t>
                      </a:r>
                      <a:endParaRPr lang="ko-KR" sz="1600" b="1" kern="100" dirty="0">
                        <a:solidFill>
                          <a:srgbClr val="C00000"/>
                        </a:solidFill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46800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99329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Calibri" pitchFamily="34" charset="0"/>
                        </a:rPr>
                        <a:t>6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Calibri" pitchFamily="34" charset="0"/>
                        </a:rPr>
                        <a:t>No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Calibri" pitchFamily="34" charset="0"/>
                        </a:rPr>
                        <a:t>Yes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Calibri" pitchFamily="34" charset="0"/>
                        </a:rPr>
                        <a:t>No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latin typeface="Calibri" pitchFamily="34" charset="0"/>
                        </a:rPr>
                        <a:t>197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46800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latin typeface="Calibri" pitchFamily="34" charset="0"/>
                        </a:rPr>
                        <a:t>7.47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46800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9329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Calibri" pitchFamily="34" charset="0"/>
                        </a:rPr>
                        <a:t>7</a:t>
                      </a:r>
                      <a:endParaRPr lang="ko-KR" sz="1600" kern="10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Calibri" pitchFamily="34" charset="0"/>
                        </a:rPr>
                        <a:t>No</a:t>
                      </a:r>
                      <a:endParaRPr lang="ko-KR" sz="1600" kern="10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Calibri" pitchFamily="34" charset="0"/>
                        </a:rPr>
                        <a:t>No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Calibri" pitchFamily="34" charset="0"/>
                        </a:rPr>
                        <a:t>Yes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latin typeface="Calibri" pitchFamily="34" charset="0"/>
                        </a:rPr>
                        <a:t>183 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46800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latin typeface="Calibri" pitchFamily="34" charset="0"/>
                        </a:rPr>
                        <a:t>6.94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46800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9329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Calibri" pitchFamily="34" charset="0"/>
                        </a:rPr>
                        <a:t>8</a:t>
                      </a:r>
                      <a:endParaRPr lang="ko-KR" sz="1600" kern="10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>
                          <a:latin typeface="Calibri" pitchFamily="34" charset="0"/>
                        </a:rPr>
                        <a:t>No</a:t>
                      </a:r>
                      <a:endParaRPr lang="ko-KR" sz="1600" kern="10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Calibri" pitchFamily="34" charset="0"/>
                        </a:rPr>
                        <a:t>Yes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Calibri" pitchFamily="34" charset="0"/>
                        </a:rPr>
                        <a:t>Yes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latin typeface="Calibri" pitchFamily="34" charset="0"/>
                        </a:rPr>
                        <a:t>46 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46800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latin typeface="Calibri" pitchFamily="34" charset="0"/>
                        </a:rPr>
                        <a:t>1.74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46800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9329">
                <a:tc>
                  <a:txBody>
                    <a:bodyPr/>
                    <a:lstStyle/>
                    <a:p>
                      <a:pPr algn="l" latinLnBrk="0">
                        <a:spcAft>
                          <a:spcPts val="0"/>
                        </a:spcAft>
                      </a:pPr>
                      <a:r>
                        <a:rPr lang="ko-KR" sz="1600" kern="0" dirty="0">
                          <a:latin typeface="Calibri" pitchFamily="34" charset="0"/>
                        </a:rPr>
                        <a:t>　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Calibri" pitchFamily="34" charset="0"/>
                        </a:rPr>
                        <a:t>Total number of </a:t>
                      </a:r>
                      <a:r>
                        <a:rPr lang="en-US" sz="1600" kern="0" dirty="0" smtClean="0">
                          <a:latin typeface="Calibri" pitchFamily="34" charset="0"/>
                        </a:rPr>
                        <a:t>maize plots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sz="1600" kern="0" dirty="0" smtClean="0">
                          <a:latin typeface="Calibri" pitchFamily="34" charset="0"/>
                        </a:rPr>
                        <a:t>2,638 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46800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latin typeface="Calibri" pitchFamily="34" charset="0"/>
                        </a:rPr>
                        <a:t>100.00 </a:t>
                      </a:r>
                      <a:endParaRPr lang="ko-KR" sz="1600" kern="100" dirty="0">
                        <a:latin typeface="Calibri" pitchFamily="34" charset="0"/>
                        <a:ea typeface="맑은 고딕"/>
                        <a:cs typeface="Times New Roman"/>
                      </a:endParaRPr>
                    </a:p>
                  </a:txBody>
                  <a:tcPr marL="62865" marR="46800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27584" y="2636912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Calibri" pitchFamily="34" charset="0"/>
              </a:rPr>
              <a:t>Table 2. Combined use of Intercropping and fertilizer use in 3</a:t>
            </a:r>
            <a:r>
              <a:rPr lang="en-US" altLang="ko-KR" b="1" baseline="30000" dirty="0" smtClean="0">
                <a:latin typeface="Calibri" pitchFamily="34" charset="0"/>
              </a:rPr>
              <a:t>rd</a:t>
            </a:r>
            <a:r>
              <a:rPr lang="en-US" altLang="ko-KR" b="1" dirty="0" smtClean="0">
                <a:latin typeface="Calibri" pitchFamily="34" charset="0"/>
              </a:rPr>
              <a:t> round of NPS</a:t>
            </a:r>
            <a:endParaRPr lang="ko-KR" altLang="en-US" b="1" dirty="0"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568" y="1340768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Blip>
                <a:blip r:embed="rId2"/>
              </a:buBlip>
            </a:pPr>
            <a:r>
              <a:rPr lang="en-US" altLang="ko-KR" sz="2200" b="1" dirty="0" smtClean="0">
                <a:latin typeface="Calibri" pitchFamily="34" charset="0"/>
                <a:ea typeface="-2002" pitchFamily="18" charset="-127"/>
                <a:cs typeface="Aharoni" pitchFamily="2" charset="-79"/>
              </a:rPr>
              <a:t>Fertilizer + </a:t>
            </a:r>
            <a:r>
              <a:rPr lang="en-US" altLang="ko-KR" sz="2200" b="1" dirty="0">
                <a:latin typeface="Calibri" pitchFamily="34" charset="0"/>
                <a:ea typeface="-2002" pitchFamily="18" charset="-127"/>
                <a:cs typeface="Aharoni" pitchFamily="2" charset="-79"/>
              </a:rPr>
              <a:t>i</a:t>
            </a:r>
            <a:r>
              <a:rPr lang="en-US" altLang="ko-KR" sz="2200" b="1" dirty="0" smtClean="0">
                <a:latin typeface="Calibri" pitchFamily="34" charset="0"/>
                <a:ea typeface="-2002" pitchFamily="18" charset="-127"/>
                <a:cs typeface="Aharoni" pitchFamily="2" charset="-79"/>
              </a:rPr>
              <a:t>ntercropping maize with legumes</a:t>
            </a:r>
          </a:p>
          <a:p>
            <a:pPr marL="725488" lvl="1" indent="-268288"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(Cases 3,4, and 5): </a:t>
            </a:r>
            <a:r>
              <a:rPr lang="en-US" altLang="ko-KR" sz="2000" b="1" dirty="0" smtClean="0">
                <a:solidFill>
                  <a:srgbClr val="C000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11.3% of plots </a:t>
            </a:r>
            <a:r>
              <a:rPr lang="en-US" altLang="ko-KR" sz="2000" b="1" dirty="0" smtClean="0">
                <a:solidFill>
                  <a:srgbClr val="C00000"/>
                </a:solidFill>
                <a:latin typeface="Calibri" pitchFamily="34" charset="0"/>
                <a:ea typeface="-2002" pitchFamily="18" charset="-127"/>
                <a:cs typeface="Aharoni" pitchFamily="2" charset="-79"/>
                <a:sym typeface="Wingdings"/>
              </a:rPr>
              <a:t> </a:t>
            </a:r>
            <a:r>
              <a:rPr lang="en-US" altLang="ko-KR" sz="2000" b="1" dirty="0" smtClean="0">
                <a:solidFill>
                  <a:srgbClr val="C000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very low adoption</a:t>
            </a:r>
            <a:endParaRPr lang="en-US" altLang="ko-KR" sz="2000" dirty="0" smtClean="0">
              <a:solidFill>
                <a:srgbClr val="C00000"/>
              </a:solidFill>
              <a:latin typeface="Calibri" pitchFamily="34" charset="0"/>
              <a:ea typeface="-2002" pitchFamily="18" charset="-127"/>
              <a:cs typeface="Aharoni" pitchFamily="2" charset="-79"/>
            </a:endParaRPr>
          </a:p>
        </p:txBody>
      </p:sp>
      <p:sp>
        <p:nvSpPr>
          <p:cNvPr id="9" name="AutoShape 140"/>
          <p:cNvSpPr>
            <a:spLocks noChangeArrowheads="1"/>
          </p:cNvSpPr>
          <p:nvPr/>
        </p:nvSpPr>
        <p:spPr bwMode="auto">
          <a:xfrm>
            <a:off x="540459" y="775337"/>
            <a:ext cx="7199894" cy="504000"/>
          </a:xfrm>
          <a:prstGeom prst="roundRect">
            <a:avLst>
              <a:gd name="adj" fmla="val 10000"/>
            </a:avLst>
          </a:prstGeom>
          <a:solidFill>
            <a:srgbClr val="89D17B"/>
          </a:solidFill>
          <a:ln w="6350">
            <a:noFill/>
            <a:round/>
            <a:headEnd/>
            <a:tailEnd/>
          </a:ln>
          <a:effectLst>
            <a:prstShdw prst="shdw17" dist="17961" dir="2700000">
              <a:srgbClr val="89D17B">
                <a:gamma/>
                <a:shade val="60000"/>
                <a:invGamma/>
              </a:srgbClr>
            </a:prstShdw>
          </a:effectLst>
        </p:spPr>
        <p:txBody>
          <a:bodyPr wrap="square" anchor="ctr">
            <a:noAutofit/>
          </a:bodyPr>
          <a:lstStyle/>
          <a:p>
            <a:endParaRPr lang="ko-KR" altLang="en-US"/>
          </a:p>
        </p:txBody>
      </p:sp>
      <p:sp>
        <p:nvSpPr>
          <p:cNvPr id="12" name="AutoShape 141"/>
          <p:cNvSpPr>
            <a:spLocks noChangeArrowheads="1"/>
          </p:cNvSpPr>
          <p:nvPr/>
        </p:nvSpPr>
        <p:spPr bwMode="auto">
          <a:xfrm>
            <a:off x="563240" y="808550"/>
            <a:ext cx="7127453" cy="423327"/>
          </a:xfrm>
          <a:prstGeom prst="roundRect">
            <a:avLst>
              <a:gd name="adj" fmla="val 10000"/>
            </a:avLst>
          </a:prstGeom>
          <a:gradFill rotWithShape="0">
            <a:gsLst>
              <a:gs pos="0">
                <a:srgbClr val="C5E8BE">
                  <a:gamma/>
                  <a:tint val="0"/>
                  <a:invGamma/>
                </a:srgbClr>
              </a:gs>
              <a:gs pos="100000">
                <a:srgbClr val="C5E8BE"/>
              </a:gs>
            </a:gsLst>
            <a:lin ang="5400000" scaled="1"/>
          </a:gradFill>
          <a:ln w="6350">
            <a:noFill/>
            <a:round/>
            <a:headEnd/>
            <a:tailEnd/>
          </a:ln>
          <a:effectLst>
            <a:prstShdw prst="shdw18" dist="17961" dir="13500000">
              <a:srgbClr val="C5E8BE">
                <a:gamma/>
                <a:shade val="60000"/>
                <a:invGamma/>
              </a:srgbClr>
            </a:prstShdw>
          </a:effectLst>
        </p:spPr>
        <p:txBody>
          <a:bodyPr wrap="square" anchor="ctr">
            <a:spAutoFit/>
          </a:bodyPr>
          <a:lstStyle/>
          <a:p>
            <a:r>
              <a:rPr lang="en-US" altLang="ko-KR" sz="2000" b="1" dirty="0" smtClean="0">
                <a:solidFill>
                  <a:srgbClr val="002060"/>
                </a:solidFill>
                <a:latin typeface="Cambria" pitchFamily="18" charset="0"/>
              </a:rPr>
              <a:t>Use of SIPs among smallholder maize growers in Tanzania</a:t>
            </a:r>
            <a:endParaRPr lang="ko-KR" altLang="en-US" sz="20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23180" y="221511"/>
            <a:ext cx="8369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휴먼모음T" pitchFamily="18" charset="-127"/>
              </a:rPr>
              <a:t>II. Data</a:t>
            </a:r>
            <a:endParaRPr kumimoji="1" lang="ko-KR" sz="28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휴먼모음T" pitchFamily="18" charset="-127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535D-E6FC-45FB-B7E6-12CDF1D9813F}" type="slidenum">
              <a:rPr lang="ko-KR" altLang="en-US" sz="1600" smtClean="0">
                <a:latin typeface="Calibri" pitchFamily="34" charset="0"/>
              </a:rPr>
              <a:pPr/>
              <a:t>7</a:t>
            </a:fld>
            <a:endParaRPr lang="ko-KR" altLang="en-US" sz="1600" dirty="0">
              <a:latin typeface="Calibri" pitchFamily="34" charset="0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539552" y="1340768"/>
            <a:ext cx="8352928" cy="5184576"/>
          </a:xfrm>
          <a:prstGeom prst="roundRect">
            <a:avLst>
              <a:gd name="adj" fmla="val 278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827584" y="364502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Calibri" pitchFamily="34" charset="0"/>
              </a:rPr>
              <a:t>Table 3. Combined use of organic and inorganic fertilizer in 3</a:t>
            </a:r>
            <a:r>
              <a:rPr lang="en-US" altLang="ko-KR" b="1" baseline="30000" dirty="0" smtClean="0">
                <a:latin typeface="Calibri" pitchFamily="34" charset="0"/>
              </a:rPr>
              <a:t>rd</a:t>
            </a:r>
            <a:r>
              <a:rPr lang="en-US" altLang="ko-KR" b="1" dirty="0" smtClean="0">
                <a:latin typeface="Calibri" pitchFamily="34" charset="0"/>
              </a:rPr>
              <a:t> round of NPS</a:t>
            </a:r>
            <a:endParaRPr lang="ko-KR" altLang="en-US" b="1" dirty="0"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568" y="1340768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Blip>
                <a:blip r:embed="rId2"/>
              </a:buBlip>
            </a:pPr>
            <a:r>
              <a:rPr lang="en-US" altLang="ko-KR" sz="2200" b="1" dirty="0" smtClean="0">
                <a:latin typeface="Calibri" pitchFamily="34" charset="0"/>
                <a:ea typeface="-2002" pitchFamily="18" charset="-127"/>
                <a:cs typeface="Aharoni" pitchFamily="2" charset="-79"/>
              </a:rPr>
              <a:t>Organic fertilizer + Inorganic fertilizer</a:t>
            </a:r>
          </a:p>
          <a:p>
            <a:pPr marL="725488" lvl="1" indent="-268288">
              <a:buFont typeface="Wingdings" pitchFamily="2" charset="2"/>
              <a:buChar char="ü"/>
            </a:pPr>
            <a:r>
              <a:rPr lang="en-US" altLang="ko-KR" sz="2000" b="1" dirty="0" smtClean="0">
                <a:solidFill>
                  <a:srgbClr val="C000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2.8% of maize plots   </a:t>
            </a:r>
          </a:p>
        </p:txBody>
      </p:sp>
      <p:sp>
        <p:nvSpPr>
          <p:cNvPr id="9" name="AutoShape 140"/>
          <p:cNvSpPr>
            <a:spLocks noChangeArrowheads="1"/>
          </p:cNvSpPr>
          <p:nvPr/>
        </p:nvSpPr>
        <p:spPr bwMode="auto">
          <a:xfrm>
            <a:off x="540459" y="775337"/>
            <a:ext cx="7199894" cy="504000"/>
          </a:xfrm>
          <a:prstGeom prst="roundRect">
            <a:avLst>
              <a:gd name="adj" fmla="val 10000"/>
            </a:avLst>
          </a:prstGeom>
          <a:solidFill>
            <a:srgbClr val="89D17B"/>
          </a:solidFill>
          <a:ln w="6350">
            <a:noFill/>
            <a:round/>
            <a:headEnd/>
            <a:tailEnd/>
          </a:ln>
          <a:effectLst>
            <a:prstShdw prst="shdw17" dist="17961" dir="2700000">
              <a:srgbClr val="89D17B">
                <a:gamma/>
                <a:shade val="60000"/>
                <a:invGamma/>
              </a:srgbClr>
            </a:prstShdw>
          </a:effectLst>
        </p:spPr>
        <p:txBody>
          <a:bodyPr wrap="square" anchor="ctr">
            <a:noAutofit/>
          </a:bodyPr>
          <a:lstStyle/>
          <a:p>
            <a:endParaRPr lang="ko-KR" altLang="en-US"/>
          </a:p>
        </p:txBody>
      </p:sp>
      <p:sp>
        <p:nvSpPr>
          <p:cNvPr id="12" name="AutoShape 141"/>
          <p:cNvSpPr>
            <a:spLocks noChangeArrowheads="1"/>
          </p:cNvSpPr>
          <p:nvPr/>
        </p:nvSpPr>
        <p:spPr bwMode="auto">
          <a:xfrm>
            <a:off x="563240" y="808550"/>
            <a:ext cx="7127453" cy="423327"/>
          </a:xfrm>
          <a:prstGeom prst="roundRect">
            <a:avLst>
              <a:gd name="adj" fmla="val 10000"/>
            </a:avLst>
          </a:prstGeom>
          <a:gradFill rotWithShape="0">
            <a:gsLst>
              <a:gs pos="0">
                <a:srgbClr val="C5E8BE">
                  <a:gamma/>
                  <a:tint val="0"/>
                  <a:invGamma/>
                </a:srgbClr>
              </a:gs>
              <a:gs pos="100000">
                <a:srgbClr val="C5E8BE"/>
              </a:gs>
            </a:gsLst>
            <a:lin ang="5400000" scaled="1"/>
          </a:gradFill>
          <a:ln w="6350">
            <a:noFill/>
            <a:round/>
            <a:headEnd/>
            <a:tailEnd/>
          </a:ln>
          <a:effectLst>
            <a:prstShdw prst="shdw18" dist="17961" dir="13500000">
              <a:srgbClr val="C5E8BE">
                <a:gamma/>
                <a:shade val="60000"/>
                <a:invGamma/>
              </a:srgbClr>
            </a:prstShdw>
          </a:effectLst>
        </p:spPr>
        <p:txBody>
          <a:bodyPr wrap="square" anchor="ctr">
            <a:spAutoFit/>
          </a:bodyPr>
          <a:lstStyle/>
          <a:p>
            <a:r>
              <a:rPr lang="en-US" altLang="ko-KR" sz="2000" b="1" dirty="0" smtClean="0">
                <a:solidFill>
                  <a:srgbClr val="002060"/>
                </a:solidFill>
                <a:latin typeface="Cambria" pitchFamily="18" charset="0"/>
              </a:rPr>
              <a:t>Use of SIPs among smallholder maize growers in Tanzania</a:t>
            </a:r>
            <a:endParaRPr lang="ko-KR" altLang="en-US" sz="20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23180" y="221511"/>
            <a:ext cx="8369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휴먼모음T" pitchFamily="18" charset="-127"/>
              </a:rPr>
              <a:t>II. Data</a:t>
            </a:r>
            <a:endParaRPr kumimoji="1" lang="ko-KR" sz="28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휴먼모음T" pitchFamily="18" charset="-127"/>
            </a:endParaRPr>
          </a:p>
        </p:txBody>
      </p:sp>
      <p:graphicFrame>
        <p:nvGraphicFramePr>
          <p:cNvPr id="15" name="표 14"/>
          <p:cNvGraphicFramePr>
            <a:graphicFrameLocks noGrp="1"/>
          </p:cNvGraphicFramePr>
          <p:nvPr/>
        </p:nvGraphicFramePr>
        <p:xfrm>
          <a:off x="827584" y="4077071"/>
          <a:ext cx="7704856" cy="2232250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3240360"/>
                <a:gridCol w="2232248"/>
                <a:gridCol w="2232248"/>
              </a:tblGrid>
              <a:tr h="446450">
                <a:tc>
                  <a:txBody>
                    <a:bodyPr/>
                    <a:lstStyle/>
                    <a:p>
                      <a:pPr algn="ctr"/>
                      <a:endParaRPr lang="ko-KR" sz="1600" b="1" kern="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62865" marT="0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latin typeface="Calibri" pitchFamily="34" charset="0"/>
                        </a:rPr>
                        <a:t>Freq.</a:t>
                      </a:r>
                      <a:endParaRPr lang="ko-KR" sz="1600" b="1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latin typeface="Calibri" pitchFamily="34" charset="0"/>
                        </a:rPr>
                        <a:t>Percent</a:t>
                      </a:r>
                      <a:endParaRPr lang="ko-KR" sz="1600" b="1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62865" marT="0" marB="0" anchor="ctr"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Neither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62865" marT="0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</a:rPr>
                        <a:t>1,133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864000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</a:rPr>
                        <a:t>64.86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864000" marT="0" marB="0"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Either organic or inorganic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62865" marT="0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550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864000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31.48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86400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i="0" kern="100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Both organic and Inorganic</a:t>
                      </a:r>
                      <a:endParaRPr lang="ko-KR" altLang="ko-KR" sz="1600" b="1" i="0" kern="100" dirty="0" smtClean="0">
                        <a:solidFill>
                          <a:srgbClr val="C00000"/>
                        </a:solidFill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62865" marT="0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b="1" kern="100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64</a:t>
                      </a:r>
                      <a:endParaRPr lang="ko-KR" sz="1600" b="1" kern="100" dirty="0">
                        <a:solidFill>
                          <a:srgbClr val="C00000"/>
                        </a:solidFill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864000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b="1" kern="100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3.66</a:t>
                      </a:r>
                      <a:endParaRPr lang="ko-KR" sz="1600" b="1" kern="100" dirty="0">
                        <a:solidFill>
                          <a:srgbClr val="C00000"/>
                        </a:solidFill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86400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46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latin typeface="Calibri" pitchFamily="34" charset="0"/>
                        </a:rPr>
                        <a:t>Total</a:t>
                      </a:r>
                      <a:endParaRPr lang="ko-KR" altLang="ko-KR" sz="1600" i="0" kern="100" dirty="0" smtClean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62865" marT="0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</a:rPr>
                        <a:t>1,747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864000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</a:rPr>
                        <a:t>100.00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86400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83568" y="2348880"/>
            <a:ext cx="8208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Blip>
                <a:blip r:embed="rId2"/>
              </a:buBlip>
            </a:pPr>
            <a:r>
              <a:rPr lang="en-US" altLang="ko-KR" sz="2200" b="1" dirty="0" smtClean="0">
                <a:solidFill>
                  <a:srgbClr val="C000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Only 3.7% of maize growers</a:t>
            </a:r>
            <a:r>
              <a:rPr lang="en-US" altLang="ko-KR" sz="2200" b="1" dirty="0" smtClean="0">
                <a:latin typeface="Calibri" pitchFamily="34" charset="0"/>
                <a:ea typeface="-2002" pitchFamily="18" charset="-127"/>
                <a:cs typeface="Aharoni" pitchFamily="2" charset="-79"/>
              </a:rPr>
              <a:t> use both organic and inorganic fertilizer on the same plot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535D-E6FC-45FB-B7E6-12CDF1D9813F}" type="slidenum">
              <a:rPr lang="ko-KR" altLang="en-US" sz="1600" smtClean="0">
                <a:latin typeface="Calibri" pitchFamily="34" charset="0"/>
              </a:rPr>
              <a:pPr/>
              <a:t>8</a:t>
            </a:fld>
            <a:endParaRPr lang="ko-KR" altLang="en-US" sz="1600" dirty="0">
              <a:latin typeface="Calibri" pitchFamily="34" charset="0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539552" y="1340768"/>
            <a:ext cx="8352928" cy="5184576"/>
          </a:xfrm>
          <a:prstGeom prst="roundRect">
            <a:avLst>
              <a:gd name="adj" fmla="val 278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827584" y="3501008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Calibri" pitchFamily="34" charset="0"/>
              </a:rPr>
              <a:t>Table 4. Proportion of legume crop area by maize-growers in 3</a:t>
            </a:r>
            <a:r>
              <a:rPr lang="en-US" altLang="ko-KR" b="1" baseline="30000" dirty="0" smtClean="0">
                <a:latin typeface="Calibri" pitchFamily="34" charset="0"/>
              </a:rPr>
              <a:t>rd</a:t>
            </a:r>
            <a:r>
              <a:rPr lang="en-US" altLang="ko-KR" b="1" dirty="0" smtClean="0">
                <a:latin typeface="Calibri" pitchFamily="34" charset="0"/>
              </a:rPr>
              <a:t> round</a:t>
            </a:r>
            <a:endParaRPr lang="ko-KR" altLang="en-US" b="1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3568" y="1340768"/>
            <a:ext cx="820891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Blip>
                <a:blip r:embed="rId2"/>
              </a:buBlip>
            </a:pPr>
            <a:r>
              <a:rPr lang="en-US" altLang="ko-KR" sz="2200" b="1" dirty="0" smtClean="0">
                <a:latin typeface="Calibri" pitchFamily="34" charset="0"/>
                <a:ea typeface="-2002" pitchFamily="18" charset="-127"/>
                <a:cs typeface="Aharoni" pitchFamily="2" charset="-79"/>
              </a:rPr>
              <a:t>56.1% of the maize growers cultivate leguminous crops</a:t>
            </a:r>
          </a:p>
          <a:p>
            <a:pPr marL="268288" indent="-268288">
              <a:buBlip>
                <a:blip r:embed="rId2"/>
              </a:buBlip>
            </a:pPr>
            <a:endParaRPr lang="en-US" altLang="ko-KR" sz="2000" b="1" dirty="0" smtClean="0">
              <a:latin typeface="Calibri" pitchFamily="34" charset="0"/>
              <a:ea typeface="-2002" pitchFamily="18" charset="-127"/>
              <a:cs typeface="Aharoni" pitchFamily="2" charset="-79"/>
            </a:endParaRPr>
          </a:p>
          <a:p>
            <a:pPr marL="268288" indent="-268288">
              <a:buBlip>
                <a:blip r:embed="rId2"/>
              </a:buBlip>
            </a:pPr>
            <a:r>
              <a:rPr lang="en-US" altLang="ko-KR" sz="2200" b="1" dirty="0" smtClean="0">
                <a:latin typeface="Calibri" pitchFamily="34" charset="0"/>
                <a:ea typeface="-2002" pitchFamily="18" charset="-127"/>
                <a:cs typeface="Aharoni" pitchFamily="2" charset="-79"/>
              </a:rPr>
              <a:t>Among those that do grow legumes,</a:t>
            </a:r>
          </a:p>
          <a:p>
            <a:pPr marL="725488" lvl="1" indent="-268288">
              <a:buFont typeface="Wingdings" pitchFamily="2" charset="2"/>
              <a:buChar char="ü"/>
            </a:pPr>
            <a:r>
              <a:rPr lang="en-US" altLang="ko-KR" sz="2000" b="1" dirty="0" smtClean="0">
                <a:solidFill>
                  <a:srgbClr val="C000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Average share of cultivated area is 30.4% </a:t>
            </a:r>
          </a:p>
          <a:p>
            <a:pPr marL="725488" lvl="1" indent="-268288">
              <a:buFont typeface="Wingdings" pitchFamily="2" charset="2"/>
              <a:buChar char="ü"/>
            </a:pPr>
            <a:r>
              <a:rPr lang="en-US" altLang="ko-KR" sz="2000" b="1" dirty="0" smtClean="0">
                <a:solidFill>
                  <a:srgbClr val="C000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41.4% have more than 30.4% of their cultivated area under legumes</a:t>
            </a:r>
          </a:p>
        </p:txBody>
      </p:sp>
      <p:sp>
        <p:nvSpPr>
          <p:cNvPr id="9" name="AutoShape 140"/>
          <p:cNvSpPr>
            <a:spLocks noChangeArrowheads="1"/>
          </p:cNvSpPr>
          <p:nvPr/>
        </p:nvSpPr>
        <p:spPr bwMode="auto">
          <a:xfrm>
            <a:off x="540459" y="775337"/>
            <a:ext cx="7199894" cy="504000"/>
          </a:xfrm>
          <a:prstGeom prst="roundRect">
            <a:avLst>
              <a:gd name="adj" fmla="val 10000"/>
            </a:avLst>
          </a:prstGeom>
          <a:solidFill>
            <a:srgbClr val="89D17B"/>
          </a:solidFill>
          <a:ln w="6350">
            <a:noFill/>
            <a:round/>
            <a:headEnd/>
            <a:tailEnd/>
          </a:ln>
          <a:effectLst>
            <a:prstShdw prst="shdw17" dist="17961" dir="2700000">
              <a:srgbClr val="89D17B">
                <a:gamma/>
                <a:shade val="60000"/>
                <a:invGamma/>
              </a:srgbClr>
            </a:prstShdw>
          </a:effectLst>
        </p:spPr>
        <p:txBody>
          <a:bodyPr wrap="square" anchor="ctr">
            <a:noAutofit/>
          </a:bodyPr>
          <a:lstStyle/>
          <a:p>
            <a:endParaRPr lang="ko-KR" altLang="en-US"/>
          </a:p>
        </p:txBody>
      </p:sp>
      <p:sp>
        <p:nvSpPr>
          <p:cNvPr id="10" name="AutoShape 141"/>
          <p:cNvSpPr>
            <a:spLocks noChangeArrowheads="1"/>
          </p:cNvSpPr>
          <p:nvPr/>
        </p:nvSpPr>
        <p:spPr bwMode="auto">
          <a:xfrm>
            <a:off x="563240" y="808550"/>
            <a:ext cx="7127453" cy="423327"/>
          </a:xfrm>
          <a:prstGeom prst="roundRect">
            <a:avLst>
              <a:gd name="adj" fmla="val 10000"/>
            </a:avLst>
          </a:prstGeom>
          <a:gradFill rotWithShape="0">
            <a:gsLst>
              <a:gs pos="0">
                <a:srgbClr val="C5E8BE">
                  <a:gamma/>
                  <a:tint val="0"/>
                  <a:invGamma/>
                </a:srgbClr>
              </a:gs>
              <a:gs pos="100000">
                <a:srgbClr val="C5E8BE"/>
              </a:gs>
            </a:gsLst>
            <a:lin ang="5400000" scaled="1"/>
          </a:gradFill>
          <a:ln w="6350">
            <a:noFill/>
            <a:round/>
            <a:headEnd/>
            <a:tailEnd/>
          </a:ln>
          <a:effectLst>
            <a:prstShdw prst="shdw18" dist="17961" dir="13500000">
              <a:srgbClr val="C5E8BE">
                <a:gamma/>
                <a:shade val="60000"/>
                <a:invGamma/>
              </a:srgbClr>
            </a:prstShdw>
          </a:effectLst>
        </p:spPr>
        <p:txBody>
          <a:bodyPr wrap="square" anchor="ctr">
            <a:spAutoFit/>
          </a:bodyPr>
          <a:lstStyle/>
          <a:p>
            <a:r>
              <a:rPr lang="en-US" altLang="ko-KR" sz="2000" b="1" dirty="0" smtClean="0">
                <a:solidFill>
                  <a:srgbClr val="002060"/>
                </a:solidFill>
                <a:latin typeface="Cambria" pitchFamily="18" charset="0"/>
              </a:rPr>
              <a:t>Use of SIPs among smallholder maize growers in Tanzania</a:t>
            </a:r>
            <a:endParaRPr lang="ko-KR" altLang="en-US" sz="20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23180" y="221511"/>
            <a:ext cx="8369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휴먼모음T" pitchFamily="18" charset="-127"/>
              </a:rPr>
              <a:t>II. Data</a:t>
            </a:r>
            <a:endParaRPr kumimoji="1" lang="ko-KR" sz="28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휴먼모음T" pitchFamily="18" charset="-127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/>
        </p:nvGraphicFramePr>
        <p:xfrm>
          <a:off x="899592" y="3933056"/>
          <a:ext cx="7776863" cy="2431896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2664295"/>
                <a:gridCol w="1656184"/>
                <a:gridCol w="1800200"/>
                <a:gridCol w="1656184"/>
              </a:tblGrid>
              <a:tr h="43205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kern="0" dirty="0" smtClean="0">
                          <a:latin typeface="Calibri" pitchFamily="34" charset="0"/>
                        </a:rPr>
                        <a:t>Legume crop area / </a:t>
                      </a:r>
                    </a:p>
                    <a:p>
                      <a:pPr algn="ctr"/>
                      <a:r>
                        <a:rPr lang="en-US" altLang="ko-KR" sz="1600" b="1" kern="0" dirty="0" smtClean="0">
                          <a:latin typeface="Calibri" pitchFamily="34" charset="0"/>
                        </a:rPr>
                        <a:t>Total area cultivated</a:t>
                      </a:r>
                      <a:endParaRPr lang="ko-KR" sz="1600" b="1" kern="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0" marT="0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latin typeface="Calibri" pitchFamily="34" charset="0"/>
                        </a:rPr>
                        <a:t>Freq.</a:t>
                      </a:r>
                      <a:endParaRPr lang="ko-KR" sz="1600" b="1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0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latin typeface="Calibri" pitchFamily="34" charset="0"/>
                        </a:rPr>
                        <a:t>Percent</a:t>
                      </a:r>
                      <a:endParaRPr lang="ko-KR" sz="1600" b="1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0" marT="0" marB="0" anchor="ctr"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latin typeface="Calibri" pitchFamily="34" charset="0"/>
                        </a:rPr>
                        <a:t>Cum.</a:t>
                      </a:r>
                      <a:endParaRPr lang="ko-KR" sz="1600" b="1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0" marT="0" marB="0" anchor="ctr"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</a:rPr>
                        <a:t>0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62865" marT="0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</a:rPr>
                        <a:t>767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</a:rPr>
                        <a:t>43.90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</a:rPr>
                        <a:t>43.90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</a:rPr>
                        <a:t>0.0 &lt; x &lt;= </a:t>
                      </a:r>
                      <a:r>
                        <a:rPr lang="en-US" altLang="ko-KR" sz="1600" kern="100" baseline="0" dirty="0" smtClean="0">
                          <a:latin typeface="Calibri" pitchFamily="34" charset="0"/>
                        </a:rPr>
                        <a:t>0.1</a:t>
                      </a:r>
                      <a:endParaRPr lang="ko-KR" sz="1600" i="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62865" marT="0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</a:rPr>
                        <a:t>102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</a:rPr>
                        <a:t>5.84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49.74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latin typeface="Calibri" pitchFamily="34" charset="0"/>
                        </a:rPr>
                        <a:t>0.1 &lt; x &lt;= </a:t>
                      </a:r>
                      <a:r>
                        <a:rPr lang="en-US" altLang="ko-KR" sz="1600" kern="100" baseline="0" dirty="0" smtClean="0">
                          <a:latin typeface="Calibri" pitchFamily="34" charset="0"/>
                        </a:rPr>
                        <a:t>0.2</a:t>
                      </a:r>
                      <a:endParaRPr lang="ko-KR" altLang="ko-KR" sz="1600" i="0" kern="100" dirty="0" smtClean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62865" marT="0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183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</a:rPr>
                        <a:t>10.48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</a:rPr>
                        <a:t>60.22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latin typeface="Calibri" pitchFamily="34" charset="0"/>
                        </a:rPr>
                        <a:t>0.2 &lt; x &lt;= </a:t>
                      </a:r>
                      <a:r>
                        <a:rPr lang="en-US" altLang="ko-KR" sz="1600" kern="100" baseline="0" dirty="0" smtClean="0">
                          <a:latin typeface="Calibri" pitchFamily="34" charset="0"/>
                        </a:rPr>
                        <a:t>0.3</a:t>
                      </a:r>
                      <a:endParaRPr lang="ko-KR" altLang="ko-KR" sz="1600" i="0" kern="100" dirty="0" smtClean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62865" marT="0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289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</a:rPr>
                        <a:t>16.54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</a:rPr>
                        <a:t>76.76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latin typeface="Calibri" pitchFamily="34" charset="0"/>
                        </a:rPr>
                        <a:t>x &gt; 0.3</a:t>
                      </a:r>
                      <a:endParaRPr lang="ko-KR" altLang="ko-KR" sz="1600" i="0" kern="100" dirty="0" smtClean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62865" marT="0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406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</a:rPr>
                        <a:t>23.24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</a:rPr>
                        <a:t>100.00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latin typeface="Calibri" pitchFamily="34" charset="0"/>
                        </a:rPr>
                        <a:t>Total</a:t>
                      </a:r>
                      <a:endParaRPr lang="ko-KR" altLang="ko-KR" sz="1600" i="0" kern="100" dirty="0" smtClean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62865" marT="0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</a:rPr>
                        <a:t>1,747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</a:rPr>
                        <a:t>100.00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표 14"/>
          <p:cNvGraphicFramePr>
            <a:graphicFrameLocks noGrp="1"/>
          </p:cNvGraphicFramePr>
          <p:nvPr/>
        </p:nvGraphicFramePr>
        <p:xfrm>
          <a:off x="899592" y="3933056"/>
          <a:ext cx="7776862" cy="2448272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2664295"/>
                <a:gridCol w="1704189"/>
                <a:gridCol w="1704189"/>
                <a:gridCol w="1704189"/>
              </a:tblGrid>
              <a:tr h="606652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kern="0" dirty="0" smtClean="0">
                          <a:latin typeface="Calibri" pitchFamily="34" charset="0"/>
                        </a:rPr>
                        <a:t>Legume crop area / </a:t>
                      </a:r>
                    </a:p>
                    <a:p>
                      <a:pPr algn="ctr"/>
                      <a:r>
                        <a:rPr lang="en-US" altLang="ko-KR" sz="1600" b="1" kern="0" dirty="0" smtClean="0">
                          <a:latin typeface="Calibri" pitchFamily="34" charset="0"/>
                        </a:rPr>
                        <a:t>Total area cultivated</a:t>
                      </a:r>
                      <a:endParaRPr lang="ko-KR" sz="1600" b="1" kern="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0" marT="0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latin typeface="Calibri" pitchFamily="34" charset="0"/>
                        </a:rPr>
                        <a:t>Freq.</a:t>
                      </a:r>
                      <a:endParaRPr lang="ko-KR" sz="1600" b="1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0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latin typeface="Calibri" pitchFamily="34" charset="0"/>
                        </a:rPr>
                        <a:t>Percent</a:t>
                      </a:r>
                      <a:endParaRPr lang="ko-KR" sz="1600" b="1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0" marT="0" marB="0" anchor="ctr"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sz="1600" b="1" kern="0" dirty="0" smtClean="0">
                          <a:latin typeface="Calibri" pitchFamily="34" charset="0"/>
                        </a:rPr>
                        <a:t>Cum.</a:t>
                      </a:r>
                      <a:endParaRPr lang="ko-KR" sz="1600" b="1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0" marT="0" marB="0" anchor="ctr"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8324">
                <a:tc>
                  <a:txBody>
                    <a:bodyPr/>
                    <a:lstStyle/>
                    <a:p>
                      <a:pPr algn="ct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</a:rPr>
                        <a:t>0.0 &lt; x &lt;= </a:t>
                      </a:r>
                      <a:r>
                        <a:rPr lang="en-US" altLang="ko-KR" sz="1600" kern="100" baseline="0" dirty="0" smtClean="0">
                          <a:latin typeface="Calibri" pitchFamily="34" charset="0"/>
                        </a:rPr>
                        <a:t>0.1</a:t>
                      </a:r>
                      <a:endParaRPr lang="ko-KR" sz="1600" i="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62865" marT="0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</a:rPr>
                        <a:t>102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10.41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10.41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83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latin typeface="Calibri" pitchFamily="34" charset="0"/>
                        </a:rPr>
                        <a:t>0.1 &lt; x &lt;= </a:t>
                      </a:r>
                      <a:r>
                        <a:rPr lang="en-US" altLang="ko-KR" sz="1600" kern="100" baseline="0" dirty="0" smtClean="0">
                          <a:latin typeface="Calibri" pitchFamily="34" charset="0"/>
                        </a:rPr>
                        <a:t>0.2</a:t>
                      </a:r>
                      <a:endParaRPr lang="ko-KR" altLang="ko-KR" sz="1600" i="0" kern="100" dirty="0" smtClean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62865" marT="0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183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18.67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29.08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83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latin typeface="Calibri" pitchFamily="34" charset="0"/>
                        </a:rPr>
                        <a:t>0.2 &lt; x &lt;= </a:t>
                      </a:r>
                      <a:r>
                        <a:rPr lang="en-US" altLang="ko-KR" sz="1600" kern="100" baseline="0" dirty="0" smtClean="0">
                          <a:latin typeface="Calibri" pitchFamily="34" charset="0"/>
                        </a:rPr>
                        <a:t>0.3</a:t>
                      </a:r>
                      <a:endParaRPr lang="ko-KR" altLang="ko-KR" sz="1600" i="0" kern="100" dirty="0" smtClean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62865" marT="0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289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29.49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58.57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83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kern="100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x &gt; 0.3</a:t>
                      </a:r>
                      <a:endParaRPr lang="ko-KR" altLang="ko-KR" sz="1600" b="1" i="0" kern="100" dirty="0" smtClean="0">
                        <a:solidFill>
                          <a:srgbClr val="C00000"/>
                        </a:solidFill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62865" marT="0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b="1" kern="100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406</a:t>
                      </a:r>
                      <a:endParaRPr lang="ko-KR" sz="1600" b="1" kern="100" dirty="0">
                        <a:solidFill>
                          <a:srgbClr val="C00000"/>
                        </a:solidFill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b="1" kern="100" dirty="0" smtClean="0">
                          <a:solidFill>
                            <a:srgbClr val="C00000"/>
                          </a:solidFill>
                          <a:latin typeface="Calibri" pitchFamily="34" charset="0"/>
                          <a:ea typeface="+mn-ea"/>
                          <a:cs typeface="Times New Roman" pitchFamily="18" charset="0"/>
                        </a:rPr>
                        <a:t>41.43</a:t>
                      </a:r>
                      <a:endParaRPr lang="ko-KR" sz="1600" b="1" kern="100" dirty="0">
                        <a:solidFill>
                          <a:srgbClr val="C00000"/>
                        </a:solidFill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b="1" kern="100" dirty="0" smtClean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100.00</a:t>
                      </a:r>
                      <a:endParaRPr lang="ko-KR" sz="1600" b="1" kern="100" dirty="0">
                        <a:solidFill>
                          <a:srgbClr val="C00000"/>
                        </a:solidFill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683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00" dirty="0" smtClean="0">
                          <a:latin typeface="Calibri" pitchFamily="34" charset="0"/>
                        </a:rPr>
                        <a:t>Total</a:t>
                      </a:r>
                      <a:endParaRPr lang="ko-KR" altLang="ko-KR" sz="1600" i="0" kern="100" dirty="0" smtClean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62865" marT="0" marB="0" anchor="ctr"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</a:rPr>
                        <a:t>1,747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latin typeface="Calibri" pitchFamily="34" charset="0"/>
                        </a:rPr>
                        <a:t>100.00</a:t>
                      </a: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spcAft>
                          <a:spcPts val="0"/>
                        </a:spcAft>
                      </a:pPr>
                      <a:endParaRPr lang="ko-KR" sz="1600" kern="100" dirty="0">
                        <a:latin typeface="Calibri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2865" marR="57600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535D-E6FC-45FB-B7E6-12CDF1D9813F}" type="slidenum">
              <a:rPr lang="ko-KR" altLang="en-US" sz="1600" smtClean="0">
                <a:latin typeface="Calibri" pitchFamily="34" charset="0"/>
              </a:rPr>
              <a:pPr/>
              <a:t>9</a:t>
            </a:fld>
            <a:endParaRPr lang="ko-KR" altLang="en-US" sz="1600" dirty="0">
              <a:latin typeface="Calibri" pitchFamily="34" charset="0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496572" y="221511"/>
            <a:ext cx="8369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2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ea typeface="휴먼모음T" pitchFamily="18" charset="-127"/>
              </a:rPr>
              <a:t>III. Methods</a:t>
            </a:r>
            <a:endParaRPr kumimoji="1" lang="ko-KR" sz="2800" b="1" i="0" u="none" strike="noStrike" cap="none" normalizeH="0" baseline="0" dirty="0" smtClean="0">
              <a:ln>
                <a:noFill/>
              </a:ln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ea typeface="휴먼모음T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3568" y="1416253"/>
            <a:ext cx="820891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altLang="ko-KR" sz="2200" b="1" dirty="0" smtClean="0">
                <a:latin typeface="Calibri" pitchFamily="34" charset="0"/>
                <a:ea typeface="-2002" pitchFamily="18" charset="-127"/>
                <a:cs typeface="Aharoni" pitchFamily="2" charset="-79"/>
              </a:rPr>
              <a:t>1. Determinants of adoption of SIPs </a:t>
            </a:r>
            <a:endParaRPr lang="en-US" altLang="ko-KR" sz="2000" b="1" dirty="0" smtClean="0">
              <a:latin typeface="Calibri" pitchFamily="34" charset="0"/>
              <a:ea typeface="-2002" pitchFamily="18" charset="-127"/>
              <a:cs typeface="Aharoni" pitchFamily="2" charset="-79"/>
            </a:endParaRPr>
          </a:p>
          <a:p>
            <a:pPr marL="1182688" lvl="2" indent="-268288"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Multinomial </a:t>
            </a:r>
            <a:r>
              <a:rPr lang="en-US" altLang="ko-KR" sz="2000" dirty="0" err="1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probit</a:t>
            </a:r>
            <a:r>
              <a:rPr lang="en-US" altLang="ko-KR" sz="2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 model</a:t>
            </a:r>
          </a:p>
          <a:p>
            <a:pPr marL="1182688" lvl="2" indent="-268288"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Combining multinomial probit with correlated random effects</a:t>
            </a:r>
          </a:p>
          <a:p>
            <a:pPr marL="725488" lvl="1" indent="-268288"/>
            <a:endParaRPr lang="en-US" altLang="ko-KR" sz="2200" b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-2002" pitchFamily="18" charset="-127"/>
              <a:cs typeface="Aharoni" pitchFamily="2" charset="-79"/>
            </a:endParaRPr>
          </a:p>
          <a:p>
            <a:pPr marL="268288" indent="-268288"/>
            <a:r>
              <a:rPr lang="en-US" altLang="ko-KR" sz="2200" b="1" dirty="0" smtClean="0">
                <a:latin typeface="Calibri" pitchFamily="34" charset="0"/>
                <a:ea typeface="-2002" pitchFamily="18" charset="-127"/>
                <a:cs typeface="Aharoni" pitchFamily="2" charset="-79"/>
              </a:rPr>
              <a:t>2. Effects of adoption of SIPs on nutrition and dietary diversity</a:t>
            </a:r>
          </a:p>
          <a:p>
            <a:pPr marL="725488" lvl="1" indent="-268288">
              <a:buBlip>
                <a:blip r:embed="rId2"/>
              </a:buBlip>
            </a:pPr>
            <a:r>
              <a:rPr lang="en-US" altLang="ko-KR" sz="2000" b="1" dirty="0" smtClean="0">
                <a:latin typeface="Calibri" pitchFamily="34" charset="0"/>
                <a:ea typeface="-2002" pitchFamily="18" charset="-127"/>
                <a:cs typeface="Aharoni" pitchFamily="2" charset="-79"/>
              </a:rPr>
              <a:t>Stunting / wasting / underweight rates under 5 years old; HH dietary diversity</a:t>
            </a:r>
          </a:p>
          <a:p>
            <a:pPr marL="725488" lvl="1" indent="-268288">
              <a:buBlip>
                <a:blip r:embed="rId2"/>
              </a:buBlip>
            </a:pPr>
            <a:r>
              <a:rPr lang="en-US" altLang="ko-KR" sz="2000" b="1" dirty="0" smtClean="0">
                <a:latin typeface="Calibri" pitchFamily="34" charset="0"/>
                <a:ea typeface="-2002" pitchFamily="18" charset="-127"/>
                <a:cs typeface="Aharoni" pitchFamily="2" charset="-79"/>
              </a:rPr>
              <a:t>Adopters of SIPs were not randomly selected so need to use quasi-experimental approaches, e.g., </a:t>
            </a:r>
          </a:p>
          <a:p>
            <a:pPr marL="1182688" lvl="2" indent="-268288"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Panel data methods – e.g., fixed effect estimator </a:t>
            </a:r>
          </a:p>
          <a:p>
            <a:pPr marL="1182688" lvl="2" indent="-268288"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Propensity score matching</a:t>
            </a:r>
          </a:p>
          <a:p>
            <a:pPr marL="1182688" lvl="2" indent="-268288"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Instrumental variable/control function methods</a:t>
            </a:r>
          </a:p>
          <a:p>
            <a:pPr marL="725488" lvl="1" indent="-268288">
              <a:buBlip>
                <a:blip r:embed="rId2"/>
              </a:buBlip>
            </a:pPr>
            <a:r>
              <a:rPr lang="en-US" altLang="ko-KR" sz="2000" b="1" dirty="0" smtClean="0">
                <a:latin typeface="Calibri" pitchFamily="34" charset="0"/>
                <a:ea typeface="-2002" pitchFamily="18" charset="-127"/>
                <a:cs typeface="Aharoni" pitchFamily="2" charset="-79"/>
              </a:rPr>
              <a:t>Might explore threshold effects</a:t>
            </a:r>
          </a:p>
          <a:p>
            <a:pPr marL="1182688" lvl="2" indent="-268288"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rgbClr val="663300"/>
                </a:solidFill>
                <a:latin typeface="Calibri" pitchFamily="34" charset="0"/>
                <a:ea typeface="-2002" pitchFamily="18" charset="-127"/>
                <a:cs typeface="Aharoni" pitchFamily="2" charset="-79"/>
              </a:rPr>
              <a:t>For some SIPs (e.g., % of area under legumes), is there a critical threshold of use beyond which the SIP has a greater effect on child nutritional status or household dietary diversity?</a:t>
            </a:r>
          </a:p>
        </p:txBody>
      </p:sp>
      <p:sp>
        <p:nvSpPr>
          <p:cNvPr id="7" name="모서리가 둥근 직사각형 6"/>
          <p:cNvSpPr/>
          <p:nvPr/>
        </p:nvSpPr>
        <p:spPr>
          <a:xfrm>
            <a:off x="539552" y="1340768"/>
            <a:ext cx="8352928" cy="5184576"/>
          </a:xfrm>
          <a:prstGeom prst="roundRect">
            <a:avLst>
              <a:gd name="adj" fmla="val 278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44450">
          <a:headEnd type="none" w="sm" len="sm"/>
          <a:tailEnd type="none" w="sm" len="sm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14194</TotalTime>
  <Words>946</Words>
  <Application>Microsoft Macintosh PowerPoint</Application>
  <PresentationFormat>On-screen Show (4:3)</PresentationFormat>
  <Paragraphs>244</Paragraphs>
  <Slides>10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맑은 고딕</vt:lpstr>
      <vt:lpstr>Calibri</vt:lpstr>
      <vt:lpstr>Cambria Math</vt:lpstr>
      <vt:lpstr>Arial Unicode MS</vt:lpstr>
      <vt:lpstr>Arial Black</vt:lpstr>
      <vt:lpstr>휴먼모음T</vt:lpstr>
      <vt:lpstr>Aharoni</vt:lpstr>
      <vt:lpstr>Cambria</vt:lpstr>
      <vt:lpstr>Office 테마</vt:lpstr>
      <vt:lpstr>수식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토마토 수출단지 조직화와 수출확대 방안 구축</dc:title>
  <dc:subject/>
  <dc:creator>com</dc:creator>
  <cp:keywords/>
  <dc:description/>
  <cp:lastModifiedBy>dorothy Sirrine</cp:lastModifiedBy>
  <cp:revision>947</cp:revision>
  <dcterms:created xsi:type="dcterms:W3CDTF">2010-06-22T00:35:19Z</dcterms:created>
  <dcterms:modified xsi:type="dcterms:W3CDTF">2016-08-15T18:04:55Z</dcterms:modified>
  <cp:category/>
</cp:coreProperties>
</file>